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9" r:id="rId4"/>
    <p:sldId id="267" r:id="rId5"/>
    <p:sldId id="262" r:id="rId6"/>
    <p:sldId id="261" r:id="rId7"/>
    <p:sldId id="269" r:id="rId8"/>
    <p:sldId id="264" r:id="rId9"/>
    <p:sldId id="279" r:id="rId10"/>
    <p:sldId id="276" r:id="rId11"/>
  </p:sldIdLst>
  <p:sldSz cx="18288000" cy="10287000"/>
  <p:notesSz cx="6858000" cy="9144000"/>
  <p:embeddedFontLst>
    <p:embeddedFont>
      <p:font typeface="Calibri" pitchFamily="34" charset="0"/>
      <p:regular r:id="rId12"/>
      <p:bold r:id="rId13"/>
      <p:italic r:id="rId14"/>
      <p:boldItalic r:id="rId15"/>
    </p:embeddedFont>
    <p:embeddedFont>
      <p:font typeface="Canva Sans Bold" charset="0"/>
      <p:regular r:id="rId16"/>
      <p:bold r:id="rId17"/>
    </p:embeddedFont>
    <p:embeddedFont>
      <p:font typeface="Canva Sans" charset="0"/>
      <p:regular r:id="rId18"/>
    </p:embeddedFont>
    <p:embeddedFont>
      <p:font typeface="Poppins Light" charset="0"/>
      <p:regular r:id="rId19"/>
      <p:italic r:id="rId20"/>
    </p:embeddedFont>
    <p:embeddedFont>
      <p:font typeface="Poppins Medium"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64" autoAdjust="0"/>
    <p:restoredTop sz="93740" autoAdjust="0"/>
  </p:normalViewPr>
  <p:slideViewPr>
    <p:cSldViewPr>
      <p:cViewPr>
        <p:scale>
          <a:sx n="51" d="100"/>
          <a:sy n="51" d="100"/>
        </p:scale>
        <p:origin x="-178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2.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4.svg"/><Relationship Id="rId4" Type="http://schemas.openxmlformats.org/officeDocument/2006/relationships/image" Target="../media/image14.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rot="4972545">
            <a:off x="-2568850" y="-5177886"/>
            <a:ext cx="10578966" cy="11421286"/>
          </a:xfrm>
          <a:custGeom>
            <a:avLst/>
            <a:gdLst/>
            <a:ahLst/>
            <a:cxnLst/>
            <a:rect l="l" t="t" r="r" b="b"/>
            <a:pathLst>
              <a:path w="10578966" h="11421286">
                <a:moveTo>
                  <a:pt x="0" y="0"/>
                </a:moveTo>
                <a:lnTo>
                  <a:pt x="10578967" y="0"/>
                </a:lnTo>
                <a:lnTo>
                  <a:pt x="10578967" y="11421286"/>
                </a:lnTo>
                <a:lnTo>
                  <a:pt x="0" y="114212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12008875" y="-702589"/>
            <a:ext cx="17375562" cy="18435609"/>
          </a:xfrm>
          <a:custGeom>
            <a:avLst/>
            <a:gdLst/>
            <a:ahLst/>
            <a:cxnLst/>
            <a:rect l="l" t="t" r="r" b="b"/>
            <a:pathLst>
              <a:path w="17375562" h="18435609">
                <a:moveTo>
                  <a:pt x="0" y="0"/>
                </a:moveTo>
                <a:lnTo>
                  <a:pt x="17375562" y="0"/>
                </a:lnTo>
                <a:lnTo>
                  <a:pt x="17375562" y="18435609"/>
                </a:lnTo>
                <a:lnTo>
                  <a:pt x="0" y="184356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316730">
            <a:off x="-1381685" y="6286113"/>
            <a:ext cx="7628908" cy="6637150"/>
          </a:xfrm>
          <a:custGeom>
            <a:avLst/>
            <a:gdLst/>
            <a:ahLst/>
            <a:cxnLst/>
            <a:rect l="l" t="t" r="r" b="b"/>
            <a:pathLst>
              <a:path w="7628908" h="6637150">
                <a:moveTo>
                  <a:pt x="0" y="0"/>
                </a:moveTo>
                <a:lnTo>
                  <a:pt x="7628909" y="0"/>
                </a:lnTo>
                <a:lnTo>
                  <a:pt x="7628909" y="6637150"/>
                </a:lnTo>
                <a:lnTo>
                  <a:pt x="0" y="663715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244805" y="-3490607"/>
            <a:ext cx="7584043" cy="8046730"/>
          </a:xfrm>
          <a:custGeom>
            <a:avLst/>
            <a:gdLst/>
            <a:ahLst/>
            <a:cxnLst/>
            <a:rect l="l" t="t" r="r" b="b"/>
            <a:pathLst>
              <a:path w="7584043" h="8046730">
                <a:moveTo>
                  <a:pt x="0" y="0"/>
                </a:moveTo>
                <a:lnTo>
                  <a:pt x="7584043" y="0"/>
                </a:lnTo>
                <a:lnTo>
                  <a:pt x="7584043" y="8046730"/>
                </a:lnTo>
                <a:lnTo>
                  <a:pt x="0" y="804673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2895600" y="2324100"/>
            <a:ext cx="13335000" cy="7949036"/>
          </a:xfrm>
          <a:prstGeom prst="rect">
            <a:avLst/>
          </a:prstGeom>
        </p:spPr>
        <p:txBody>
          <a:bodyPr wrap="square" lIns="0" tIns="0" rIns="0" bIns="0" rtlCol="0" anchor="t">
            <a:spAutoFit/>
          </a:bodyPr>
          <a:lstStyle/>
          <a:p>
            <a:pPr algn="ctr">
              <a:lnSpc>
                <a:spcPts val="7920"/>
              </a:lnSpc>
            </a:pPr>
            <a:endParaRPr lang="en-US" sz="4000" dirty="0">
              <a:solidFill>
                <a:srgbClr val="000000"/>
              </a:solidFill>
              <a:latin typeface="Glacial Indifference"/>
            </a:endParaRPr>
          </a:p>
          <a:p>
            <a:pPr algn="ctr">
              <a:lnSpc>
                <a:spcPts val="5280"/>
              </a:lnSpc>
            </a:pPr>
            <a:r>
              <a:rPr lang="de-AT" sz="4000" dirty="0">
                <a:effectLst/>
                <a:latin typeface=""/>
                <a:ea typeface="Calibri" panose="020F0502020204030204" pitchFamily="34" charset="0"/>
                <a:cs typeface="Times New Roman" panose="02020603050405020304" pitchFamily="18" charset="0"/>
              </a:rPr>
              <a:t>ALIISA – Ein europäisches zukunftsweisendes Modell in Lehre und Forschung</a:t>
            </a:r>
          </a:p>
          <a:p>
            <a:pPr algn="ctr">
              <a:lnSpc>
                <a:spcPts val="5280"/>
              </a:lnSpc>
            </a:pPr>
            <a:endParaRPr lang="de-AT" sz="4000" dirty="0">
              <a:effectLst/>
              <a:latin typeface=""/>
              <a:ea typeface="Calibri" panose="020F0502020204030204" pitchFamily="34" charset="0"/>
              <a:cs typeface="Times New Roman" panose="02020603050405020304" pitchFamily="18" charset="0"/>
            </a:endParaRPr>
          </a:p>
          <a:p>
            <a:pPr algn="ctr">
              <a:lnSpc>
                <a:spcPts val="5280"/>
              </a:lnSpc>
            </a:pPr>
            <a:r>
              <a:rPr lang="en-US" sz="4000" dirty="0">
                <a:solidFill>
                  <a:srgbClr val="000000"/>
                </a:solidFill>
                <a:latin typeface=""/>
              </a:rPr>
              <a:t>ALIISA - A European future Model in Teaching and Research</a:t>
            </a:r>
          </a:p>
          <a:p>
            <a:pPr algn="ctr">
              <a:lnSpc>
                <a:spcPts val="5280"/>
              </a:lnSpc>
            </a:pPr>
            <a:endParaRPr lang="en-US" sz="4000" dirty="0">
              <a:solidFill>
                <a:srgbClr val="000000"/>
              </a:solidFill>
              <a:latin typeface=""/>
            </a:endParaRPr>
          </a:p>
          <a:p>
            <a:pPr>
              <a:lnSpc>
                <a:spcPts val="2940"/>
              </a:lnSpc>
            </a:pPr>
            <a:endParaRPr lang="en-US" sz="4000" dirty="0">
              <a:solidFill>
                <a:srgbClr val="000000"/>
              </a:solidFill>
              <a:latin typeface="Canva Sans Bold"/>
            </a:endParaRPr>
          </a:p>
          <a:p>
            <a:pPr>
              <a:lnSpc>
                <a:spcPts val="2940"/>
              </a:lnSpc>
            </a:pPr>
            <a:r>
              <a:rPr lang="en-US" sz="2800" dirty="0">
                <a:solidFill>
                  <a:srgbClr val="000000"/>
                </a:solidFill>
                <a:latin typeface="Canva Sans Bold"/>
              </a:rPr>
              <a:t>Authors/</a:t>
            </a:r>
            <a:r>
              <a:rPr lang="en-US" sz="2800" dirty="0" err="1">
                <a:solidFill>
                  <a:srgbClr val="000000"/>
                </a:solidFill>
                <a:latin typeface="Canva Sans Bold"/>
              </a:rPr>
              <a:t>Autoren</a:t>
            </a:r>
            <a:r>
              <a:rPr lang="en-US" sz="2800" dirty="0">
                <a:solidFill>
                  <a:srgbClr val="000000"/>
                </a:solidFill>
                <a:latin typeface="Canva Sans Bold"/>
              </a:rPr>
              <a:t>:</a:t>
            </a:r>
          </a:p>
          <a:p>
            <a:pPr>
              <a:lnSpc>
                <a:spcPts val="2940"/>
              </a:lnSpc>
            </a:pPr>
            <a:endParaRPr lang="en-US" sz="2800" dirty="0">
              <a:solidFill>
                <a:srgbClr val="000000"/>
              </a:solidFill>
              <a:latin typeface="Canva Sans Bold"/>
            </a:endParaRPr>
          </a:p>
          <a:p>
            <a:pPr>
              <a:lnSpc>
                <a:spcPts val="2940"/>
              </a:lnSpc>
            </a:pPr>
            <a:r>
              <a:rPr lang="en-US" sz="2800" dirty="0">
                <a:solidFill>
                  <a:srgbClr val="000000"/>
                </a:solidFill>
                <a:latin typeface="Canva Sans"/>
              </a:rPr>
              <a:t>Mag. phil. Dr. phil. </a:t>
            </a:r>
            <a:r>
              <a:rPr lang="en-US" sz="2800" dirty="0" err="1">
                <a:solidFill>
                  <a:srgbClr val="000000"/>
                </a:solidFill>
                <a:latin typeface="Canva Sans"/>
              </a:rPr>
              <a:t>Beate</a:t>
            </a:r>
            <a:r>
              <a:rPr lang="en-US" sz="2800" dirty="0">
                <a:solidFill>
                  <a:srgbClr val="000000"/>
                </a:solidFill>
                <a:latin typeface="Canva Sans"/>
              </a:rPr>
              <a:t> Hennenberg</a:t>
            </a:r>
          </a:p>
          <a:p>
            <a:pPr>
              <a:lnSpc>
                <a:spcPts val="2940"/>
              </a:lnSpc>
            </a:pPr>
            <a:r>
              <a:rPr lang="en-US" sz="2800" dirty="0">
                <a:solidFill>
                  <a:srgbClr val="000000"/>
                </a:solidFill>
                <a:latin typeface="Canva Sans"/>
              </a:rPr>
              <a:t>Denise </a:t>
            </a:r>
            <a:r>
              <a:rPr lang="en-US" sz="2800" dirty="0" err="1">
                <a:solidFill>
                  <a:srgbClr val="000000"/>
                </a:solidFill>
                <a:latin typeface="Canva Sans"/>
              </a:rPr>
              <a:t>Csida</a:t>
            </a:r>
            <a:r>
              <a:rPr lang="en-US" sz="2800" dirty="0">
                <a:solidFill>
                  <a:srgbClr val="000000"/>
                </a:solidFill>
                <a:latin typeface="Canva Sans"/>
              </a:rPr>
              <a:t>, MA</a:t>
            </a:r>
          </a:p>
          <a:p>
            <a:pPr>
              <a:lnSpc>
                <a:spcPts val="2940"/>
              </a:lnSpc>
            </a:pPr>
            <a:r>
              <a:rPr lang="en-US" sz="2800" dirty="0" err="1">
                <a:solidFill>
                  <a:srgbClr val="000000"/>
                </a:solidFill>
                <a:latin typeface="Canva Sans"/>
              </a:rPr>
              <a:t>A.o.Univ</a:t>
            </a:r>
            <a:r>
              <a:rPr lang="en-US" sz="2800" dirty="0">
                <a:solidFill>
                  <a:srgbClr val="000000"/>
                </a:solidFill>
                <a:latin typeface="Canva Sans"/>
              </a:rPr>
              <a:t>.-Prof. </a:t>
            </a:r>
            <a:r>
              <a:rPr lang="en-US" sz="2800" dirty="0" err="1">
                <a:solidFill>
                  <a:srgbClr val="000000"/>
                </a:solidFill>
                <a:latin typeface="Canva Sans"/>
              </a:rPr>
              <a:t>i.R.</a:t>
            </a:r>
            <a:r>
              <a:rPr lang="en-US" sz="2800" dirty="0">
                <a:solidFill>
                  <a:srgbClr val="000000"/>
                </a:solidFill>
                <a:latin typeface="Canva Sans"/>
              </a:rPr>
              <a:t> Ulrich </a:t>
            </a:r>
            <a:r>
              <a:rPr lang="en-US" sz="2800" dirty="0" err="1">
                <a:solidFill>
                  <a:srgbClr val="000000"/>
                </a:solidFill>
                <a:latin typeface="Canva Sans"/>
              </a:rPr>
              <a:t>Kropiunigg</a:t>
            </a:r>
            <a:r>
              <a:rPr lang="en-US" sz="2800" dirty="0">
                <a:solidFill>
                  <a:srgbClr val="000000"/>
                </a:solidFill>
                <a:latin typeface="Canva Sans"/>
              </a:rPr>
              <a:t>, PhD</a:t>
            </a:r>
          </a:p>
          <a:p>
            <a:pPr algn="ctr">
              <a:lnSpc>
                <a:spcPts val="5280"/>
              </a:lnSpc>
            </a:pPr>
            <a:endParaRPr lang="en-US" sz="4000" dirty="0">
              <a:solidFill>
                <a:srgbClr val="000000"/>
              </a:solidFill>
              <a:latin type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rot="3313805">
            <a:off x="-5847888" y="4066292"/>
            <a:ext cx="15151227" cy="10037688"/>
          </a:xfrm>
          <a:custGeom>
            <a:avLst/>
            <a:gdLst/>
            <a:ahLst/>
            <a:cxnLst/>
            <a:rect l="l" t="t" r="r" b="b"/>
            <a:pathLst>
              <a:path w="15151227" h="10037688">
                <a:moveTo>
                  <a:pt x="0" y="0"/>
                </a:moveTo>
                <a:lnTo>
                  <a:pt x="15151227" y="0"/>
                </a:lnTo>
                <a:lnTo>
                  <a:pt x="15151227" y="10037687"/>
                </a:lnTo>
                <a:lnTo>
                  <a:pt x="0" y="1003768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640545">
            <a:off x="15364639" y="-3018337"/>
            <a:ext cx="7431815" cy="7691400"/>
          </a:xfrm>
          <a:custGeom>
            <a:avLst/>
            <a:gdLst/>
            <a:ahLst/>
            <a:cxnLst/>
            <a:rect l="l" t="t" r="r" b="b"/>
            <a:pathLst>
              <a:path w="7431815" h="7691400">
                <a:moveTo>
                  <a:pt x="0" y="0"/>
                </a:moveTo>
                <a:lnTo>
                  <a:pt x="7431815" y="0"/>
                </a:lnTo>
                <a:lnTo>
                  <a:pt x="7431815" y="7691400"/>
                </a:lnTo>
                <a:lnTo>
                  <a:pt x="0" y="7691400"/>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500002" y="285716"/>
            <a:ext cx="9438337" cy="945772"/>
          </a:xfrm>
          <a:prstGeom prst="rect">
            <a:avLst/>
          </a:prstGeom>
        </p:spPr>
        <p:txBody>
          <a:bodyPr lIns="0" tIns="0" rIns="0" bIns="0" rtlCol="0" anchor="t">
            <a:spAutoFit/>
          </a:bodyPr>
          <a:lstStyle/>
          <a:p>
            <a:pPr>
              <a:lnSpc>
                <a:spcPts val="7679"/>
              </a:lnSpc>
            </a:pPr>
            <a:r>
              <a:rPr lang="en-US" sz="6399" dirty="0">
                <a:solidFill>
                  <a:srgbClr val="000000"/>
                </a:solidFill>
                <a:latin typeface="Glacial Indifference"/>
              </a:rPr>
              <a:t>Literature - </a:t>
            </a:r>
            <a:r>
              <a:rPr lang="en-US" sz="6399" dirty="0" err="1">
                <a:solidFill>
                  <a:srgbClr val="000000"/>
                </a:solidFill>
                <a:latin typeface="Glacial Indifference"/>
              </a:rPr>
              <a:t>Literatur</a:t>
            </a:r>
            <a:endParaRPr lang="en-US" sz="6399" dirty="0">
              <a:solidFill>
                <a:srgbClr val="000000"/>
              </a:solidFill>
              <a:latin typeface="Glacial Indifference"/>
            </a:endParaRPr>
          </a:p>
        </p:txBody>
      </p:sp>
      <p:sp>
        <p:nvSpPr>
          <p:cNvPr id="19" name="Textfeld 18">
            <a:extLst>
              <a:ext uri="{FF2B5EF4-FFF2-40B4-BE49-F238E27FC236}">
                <a16:creationId xmlns:a16="http://schemas.microsoft.com/office/drawing/2014/main" xmlns="" id="{4A80AA68-EAF5-6FB6-F74F-170B5C524F8F}"/>
              </a:ext>
            </a:extLst>
          </p:cNvPr>
          <p:cNvSpPr txBox="1"/>
          <p:nvPr/>
        </p:nvSpPr>
        <p:spPr>
          <a:xfrm>
            <a:off x="428564" y="1146036"/>
            <a:ext cx="17262230" cy="9140964"/>
          </a:xfrm>
          <a:prstGeom prst="rect">
            <a:avLst/>
          </a:prstGeom>
          <a:noFill/>
        </p:spPr>
        <p:txBody>
          <a:bodyPr wrap="square">
            <a:spAutoFit/>
          </a:bodyPr>
          <a:lstStyle/>
          <a:p>
            <a:pPr>
              <a:lnSpc>
                <a:spcPct val="150000"/>
              </a:lnSpc>
            </a:pPr>
            <a:endParaRPr lang="de-AT" sz="2000" dirty="0">
              <a:latin typeface="+mj-lt"/>
              <a:ea typeface="Calibri" panose="020F0502020204030204" pitchFamily="34" charset="0"/>
              <a:cs typeface="Times New Roman" panose="02020603050405020304" pitchFamily="18" charset="0"/>
            </a:endParaRPr>
          </a:p>
          <a:p>
            <a:pPr>
              <a:lnSpc>
                <a:spcPct val="150000"/>
              </a:lnSpc>
            </a:pPr>
            <a:r>
              <a:rPr lang="en-US" sz="2000" dirty="0">
                <a:effectLst/>
                <a:latin typeface="+mj-lt"/>
                <a:ea typeface="Calibri" panose="020F0502020204030204" pitchFamily="34" charset="0"/>
                <a:cs typeface="Times New Roman" panose="02020603050405020304" pitchFamily="18" charset="0"/>
              </a:rPr>
              <a:t>Berg,  Bruce  Lawrence  (2004):  Qualitative  Research  Methods  for  The  Social Sciences. Boston: Pearson Education Inc. </a:t>
            </a:r>
            <a:endParaRPr lang="de-AT" sz="2000" dirty="0">
              <a:effectLst/>
              <a:latin typeface="+mj-lt"/>
              <a:ea typeface="Calibri" panose="020F0502020204030204" pitchFamily="34" charset="0"/>
              <a:cs typeface="Times New Roman" panose="02020603050405020304" pitchFamily="18" charset="0"/>
            </a:endParaRPr>
          </a:p>
          <a:p>
            <a:pPr>
              <a:lnSpc>
                <a:spcPct val="150000"/>
              </a:lnSpc>
            </a:pPr>
            <a:r>
              <a:rPr lang="de-AT" sz="2000" dirty="0" err="1">
                <a:effectLst/>
                <a:latin typeface="+mj-lt"/>
                <a:ea typeface="Calibri" panose="020F0502020204030204" pitchFamily="34" charset="0"/>
                <a:cs typeface="Times New Roman" panose="02020603050405020304" pitchFamily="18" charset="0"/>
              </a:rPr>
              <a:t>Boeur</a:t>
            </a:r>
            <a:r>
              <a:rPr lang="de-AT" sz="2000" dirty="0">
                <a:effectLst/>
                <a:latin typeface="+mj-lt"/>
                <a:ea typeface="Calibri" panose="020F0502020204030204" pitchFamily="34" charset="0"/>
                <a:cs typeface="Times New Roman" panose="02020603050405020304" pitchFamily="18" charset="0"/>
              </a:rPr>
              <a:t>,  Heike  de  (2012):  Der  Blick  auf  sich  selbst.  In:  </a:t>
            </a:r>
            <a:r>
              <a:rPr lang="de-AT" sz="2000" dirty="0" err="1">
                <a:effectLst/>
                <a:latin typeface="+mj-lt"/>
                <a:ea typeface="Calibri" panose="020F0502020204030204" pitchFamily="34" charset="0"/>
                <a:cs typeface="Times New Roman" panose="02020603050405020304" pitchFamily="18" charset="0"/>
              </a:rPr>
              <a:t>Boeur</a:t>
            </a:r>
            <a:r>
              <a:rPr lang="de-AT" sz="2000" dirty="0">
                <a:effectLst/>
                <a:latin typeface="+mj-lt"/>
                <a:ea typeface="Calibri" panose="020F0502020204030204" pitchFamily="34" charset="0"/>
                <a:cs typeface="Times New Roman" panose="02020603050405020304" pitchFamily="18" charset="0"/>
              </a:rPr>
              <a:t>,  Heike  de/Reh, Sabine (Hrsg.): Beobachtung in der Schule – Beobachten lernen. Wiesbaden: </a:t>
            </a:r>
          </a:p>
          <a:p>
            <a:pPr>
              <a:lnSpc>
                <a:spcPct val="150000"/>
              </a:lnSpc>
            </a:pPr>
            <a:r>
              <a:rPr lang="de-AT" sz="2000" dirty="0">
                <a:effectLst/>
                <a:latin typeface="+mj-lt"/>
                <a:ea typeface="Calibri" panose="020F0502020204030204" pitchFamily="34" charset="0"/>
                <a:cs typeface="Times New Roman" panose="02020603050405020304" pitchFamily="18" charset="0"/>
              </a:rPr>
              <a:t>Springer, S. 215-226. </a:t>
            </a:r>
          </a:p>
          <a:p>
            <a:pPr>
              <a:lnSpc>
                <a:spcPct val="150000"/>
              </a:lnSpc>
            </a:pPr>
            <a:r>
              <a:rPr lang="de-AT" sz="2000" dirty="0">
                <a:effectLst/>
                <a:latin typeface="+mj-lt"/>
                <a:ea typeface="Calibri" panose="020F0502020204030204" pitchFamily="34" charset="0"/>
                <a:cs typeface="Times New Roman" panose="02020603050405020304" pitchFamily="18" charset="0"/>
              </a:rPr>
              <a:t>Breidenstein,  Georg  (2012):  Ethnographisches  Beobachten.  In:  </a:t>
            </a:r>
            <a:r>
              <a:rPr lang="de-AT" sz="2000" dirty="0" err="1">
                <a:effectLst/>
                <a:latin typeface="+mj-lt"/>
                <a:ea typeface="Calibri" panose="020F0502020204030204" pitchFamily="34" charset="0"/>
                <a:cs typeface="Times New Roman" panose="02020603050405020304" pitchFamily="18" charset="0"/>
              </a:rPr>
              <a:t>Boeur</a:t>
            </a:r>
            <a:r>
              <a:rPr lang="de-AT" sz="2000" dirty="0">
                <a:effectLst/>
                <a:latin typeface="+mj-lt"/>
                <a:ea typeface="Calibri" panose="020F0502020204030204" pitchFamily="34" charset="0"/>
                <a:cs typeface="Times New Roman" panose="02020603050405020304" pitchFamily="18" charset="0"/>
              </a:rPr>
              <a:t>,  Heike de/Reh,  Sabine  (Hrsg.):  Beobachtung  in  der  Schule  –  Beobachten  lernen. </a:t>
            </a:r>
          </a:p>
          <a:p>
            <a:pPr>
              <a:lnSpc>
                <a:spcPct val="150000"/>
              </a:lnSpc>
            </a:pPr>
            <a:r>
              <a:rPr lang="de-AT" sz="2000" dirty="0">
                <a:effectLst/>
                <a:latin typeface="+mj-lt"/>
                <a:ea typeface="Calibri" panose="020F0502020204030204" pitchFamily="34" charset="0"/>
                <a:cs typeface="Times New Roman" panose="02020603050405020304" pitchFamily="18" charset="0"/>
              </a:rPr>
              <a:t>Wiesbaden: Springer, S. 27-44. </a:t>
            </a:r>
          </a:p>
          <a:p>
            <a:pPr>
              <a:lnSpc>
                <a:spcPct val="150000"/>
              </a:lnSpc>
            </a:pPr>
            <a:r>
              <a:rPr lang="de-AT" sz="2000" dirty="0">
                <a:effectLst/>
                <a:latin typeface="+mj-lt"/>
                <a:ea typeface="Calibri" panose="020F0502020204030204" pitchFamily="34" charset="0"/>
                <a:cs typeface="Times New Roman" panose="02020603050405020304" pitchFamily="18" charset="0"/>
              </a:rPr>
              <a:t>Freytag,  Verena  (2012):  Das  Tagebuch  als  Forschungsmethode  zur  Rekonstruktion  gestalterischer  Prozesse  im  Tanz.  In:  Fink,  Tobias/Hill,  Burkhard/ </a:t>
            </a:r>
          </a:p>
          <a:p>
            <a:pPr>
              <a:lnSpc>
                <a:spcPct val="150000"/>
              </a:lnSpc>
            </a:pPr>
            <a:r>
              <a:rPr lang="de-AT" sz="2000" dirty="0">
                <a:effectLst/>
                <a:latin typeface="+mj-lt"/>
                <a:ea typeface="Calibri" panose="020F0502020204030204" pitchFamily="34" charset="0"/>
                <a:cs typeface="Times New Roman" panose="02020603050405020304" pitchFamily="18" charset="0"/>
              </a:rPr>
              <a:t>Reinwand, Vanessa-Isabelle/</a:t>
            </a:r>
            <a:r>
              <a:rPr lang="de-AT" sz="2000" dirty="0" err="1">
                <a:effectLst/>
                <a:latin typeface="+mj-lt"/>
                <a:ea typeface="Calibri" panose="020F0502020204030204" pitchFamily="34" charset="0"/>
                <a:cs typeface="Times New Roman" panose="02020603050405020304" pitchFamily="18" charset="0"/>
              </a:rPr>
              <a:t>Wenzlik</a:t>
            </a:r>
            <a:r>
              <a:rPr lang="de-AT" sz="2000" dirty="0">
                <a:effectLst/>
                <a:latin typeface="+mj-lt"/>
                <a:ea typeface="Calibri" panose="020F0502020204030204" pitchFamily="34" charset="0"/>
                <a:cs typeface="Times New Roman" panose="02020603050405020304" pitchFamily="18" charset="0"/>
              </a:rPr>
              <a:t>, Alexander (Hrsg.): Die Kunst, über Kulturelle Bildung zu forschen. Theorie- und Forschungsansätze. München: </a:t>
            </a:r>
          </a:p>
          <a:p>
            <a:pPr>
              <a:lnSpc>
                <a:spcPct val="150000"/>
              </a:lnSpc>
            </a:pPr>
            <a:r>
              <a:rPr lang="de-AT" sz="2000" dirty="0" err="1">
                <a:effectLst/>
                <a:latin typeface="+mj-lt"/>
                <a:ea typeface="Calibri" panose="020F0502020204030204" pitchFamily="34" charset="0"/>
                <a:cs typeface="Times New Roman" panose="02020603050405020304" pitchFamily="18" charset="0"/>
              </a:rPr>
              <a:t>kopaed</a:t>
            </a:r>
            <a:r>
              <a:rPr lang="de-AT" sz="2000" dirty="0">
                <a:effectLst/>
                <a:latin typeface="+mj-lt"/>
                <a:ea typeface="Calibri" panose="020F0502020204030204" pitchFamily="34" charset="0"/>
                <a:cs typeface="Times New Roman" panose="02020603050405020304" pitchFamily="18" charset="0"/>
              </a:rPr>
              <a:t>, S. 133-146.  </a:t>
            </a:r>
          </a:p>
          <a:p>
            <a:pPr>
              <a:lnSpc>
                <a:spcPct val="150000"/>
              </a:lnSpc>
            </a:pPr>
            <a:r>
              <a:rPr lang="de-AT" sz="2000" dirty="0">
                <a:effectLst/>
                <a:latin typeface="+mj-lt"/>
                <a:ea typeface="Calibri" panose="020F0502020204030204" pitchFamily="34" charset="0"/>
                <a:cs typeface="Times New Roman" panose="02020603050405020304" pitchFamily="18" charset="0"/>
              </a:rPr>
              <a:t>Friebertshäuser, Barbara (1997): Feldforschung und teilnehmende Beobachtung. In: Friebertshäuser, Barbara/Prengel, Annedore (Hrsg.): Handbuch Qualitative Forschungsmethoden in der Erziehungswissenschaft. Weinheim:  Juventa. S. 503-534. </a:t>
            </a:r>
          </a:p>
          <a:p>
            <a:pPr>
              <a:lnSpc>
                <a:spcPct val="150000"/>
              </a:lnSpc>
            </a:pPr>
            <a:r>
              <a:rPr lang="de-AT" sz="2000" dirty="0">
                <a:effectLst/>
                <a:latin typeface="+mj-lt"/>
                <a:ea typeface="Calibri" panose="020F0502020204030204" pitchFamily="34" charset="0"/>
                <a:cs typeface="Times New Roman" panose="02020603050405020304" pitchFamily="18" charset="0"/>
              </a:rPr>
              <a:t>Fröhlich, Gerrit (2018): Medienbasierte Selbsttechnologien 1800, 1900, 2000. Vom narrativen Tagebuch zur digitalen Selbstvermessung. Bielefeld: </a:t>
            </a:r>
            <a:r>
              <a:rPr lang="de-AT" sz="2000" dirty="0" err="1">
                <a:effectLst/>
                <a:latin typeface="+mj-lt"/>
                <a:ea typeface="Calibri" panose="020F0502020204030204" pitchFamily="34" charset="0"/>
                <a:cs typeface="Times New Roman" panose="02020603050405020304" pitchFamily="18" charset="0"/>
              </a:rPr>
              <a:t>transcript</a:t>
            </a:r>
            <a:r>
              <a:rPr lang="de-AT" sz="2000" dirty="0">
                <a:effectLst/>
                <a:latin typeface="+mj-lt"/>
                <a:ea typeface="Calibri" panose="020F0502020204030204" pitchFamily="34" charset="0"/>
                <a:cs typeface="Times New Roman" panose="02020603050405020304" pitchFamily="18" charset="0"/>
              </a:rPr>
              <a:t>. </a:t>
            </a:r>
          </a:p>
          <a:p>
            <a:pPr>
              <a:lnSpc>
                <a:spcPct val="150000"/>
              </a:lnSpc>
            </a:pPr>
            <a:r>
              <a:rPr lang="de-AT" sz="2000" dirty="0">
                <a:effectLst/>
                <a:latin typeface="+mj-lt"/>
                <a:ea typeface="Calibri" panose="020F0502020204030204" pitchFamily="34" charset="0"/>
                <a:cs typeface="Times New Roman" panose="02020603050405020304" pitchFamily="18" charset="0"/>
              </a:rPr>
              <a:t>Hartmann-Kurz,  Claudia/Stege,  Thorsten  (2014):  Lernprozesse  sichtbar  machen – Pädagogische Diagnostik als lernbegleitendes Prinzip. Stuttgart: </a:t>
            </a:r>
          </a:p>
          <a:p>
            <a:pPr>
              <a:lnSpc>
                <a:spcPct val="150000"/>
              </a:lnSpc>
            </a:pPr>
            <a:r>
              <a:rPr lang="de-AT" sz="2000" dirty="0">
                <a:effectLst/>
                <a:latin typeface="+mj-lt"/>
                <a:ea typeface="Calibri" panose="020F0502020204030204" pitchFamily="34" charset="0"/>
                <a:cs typeface="Times New Roman" panose="02020603050405020304" pitchFamily="18" charset="0"/>
              </a:rPr>
              <a:t>Landesinstitut für Schulentwicklung. </a:t>
            </a:r>
            <a:r>
              <a:rPr lang="de-AT" sz="2000" dirty="0" err="1">
                <a:effectLst/>
                <a:latin typeface="+mj-lt"/>
                <a:ea typeface="Calibri" panose="020F0502020204030204" pitchFamily="34" charset="0"/>
                <a:cs typeface="Times New Roman" panose="02020603050405020304" pitchFamily="18" charset="0"/>
              </a:rPr>
              <a:t>www.schule-bw.de</a:t>
            </a:r>
            <a:r>
              <a:rPr lang="de-AT" sz="2000" dirty="0">
                <a:effectLst/>
                <a:latin typeface="+mj-lt"/>
                <a:ea typeface="Calibri" panose="020F0502020204030204" pitchFamily="34" charset="0"/>
                <a:cs typeface="Times New Roman" panose="02020603050405020304" pitchFamily="18" charset="0"/>
              </a:rPr>
              <a:t>/themen-und-impulse/ individuelles-lernen-und-individuelle-</a:t>
            </a:r>
            <a:r>
              <a:rPr lang="de-AT" sz="2000" dirty="0" err="1">
                <a:effectLst/>
                <a:latin typeface="+mj-lt"/>
                <a:ea typeface="Calibri" panose="020F0502020204030204" pitchFamily="34" charset="0"/>
                <a:cs typeface="Times New Roman" panose="02020603050405020304" pitchFamily="18" charset="0"/>
              </a:rPr>
              <a:t>foerderung</a:t>
            </a:r>
            <a:r>
              <a:rPr lang="de-AT" sz="2000" dirty="0">
                <a:effectLst/>
                <a:latin typeface="+mj-lt"/>
                <a:ea typeface="Calibri" panose="020F0502020204030204" pitchFamily="34" charset="0"/>
                <a:cs typeface="Times New Roman" panose="02020603050405020304" pitchFamily="18" charset="0"/>
              </a:rPr>
              <a:t>/allgemein-bildende-schulen/ </a:t>
            </a:r>
          </a:p>
          <a:p>
            <a:pPr>
              <a:lnSpc>
                <a:spcPct val="150000"/>
              </a:lnSpc>
            </a:pPr>
            <a:r>
              <a:rPr lang="de-AT" sz="2000" dirty="0">
                <a:effectLst/>
                <a:latin typeface="+mj-lt"/>
                <a:ea typeface="Calibri" panose="020F0502020204030204" pitchFamily="34" charset="0"/>
                <a:cs typeface="Times New Roman" panose="02020603050405020304" pitchFamily="18" charset="0"/>
              </a:rPr>
              <a:t>kompetenzraster-als-</a:t>
            </a:r>
            <a:r>
              <a:rPr lang="de-AT" sz="2000" dirty="0" err="1">
                <a:effectLst/>
                <a:latin typeface="+mj-lt"/>
                <a:ea typeface="Calibri" panose="020F0502020204030204" pitchFamily="34" charset="0"/>
                <a:cs typeface="Times New Roman" panose="02020603050405020304" pitchFamily="18" charset="0"/>
              </a:rPr>
              <a:t>paedagogische</a:t>
            </a:r>
            <a:r>
              <a:rPr lang="de-AT" sz="2000" dirty="0">
                <a:effectLst/>
                <a:latin typeface="+mj-lt"/>
                <a:ea typeface="Calibri" panose="020F0502020204030204" pitchFamily="34" charset="0"/>
                <a:cs typeface="Times New Roman" panose="02020603050405020304" pitchFamily="18" charset="0"/>
              </a:rPr>
              <a:t>-</a:t>
            </a:r>
            <a:r>
              <a:rPr lang="de-AT" sz="2000" dirty="0" err="1">
                <a:effectLst/>
                <a:latin typeface="+mj-lt"/>
                <a:ea typeface="Calibri" panose="020F0502020204030204" pitchFamily="34" charset="0"/>
                <a:cs typeface="Times New Roman" panose="02020603050405020304" pitchFamily="18" charset="0"/>
              </a:rPr>
              <a:t>umsetzungshilfen</a:t>
            </a:r>
            <a:r>
              <a:rPr lang="de-AT" sz="2000" dirty="0">
                <a:effectLst/>
                <a:latin typeface="+mj-lt"/>
                <a:ea typeface="Calibri" panose="020F0502020204030204" pitchFamily="34" charset="0"/>
                <a:cs typeface="Times New Roman" panose="02020603050405020304" pitchFamily="18" charset="0"/>
              </a:rPr>
              <a:t>/</a:t>
            </a:r>
            <a:r>
              <a:rPr lang="de-AT" sz="2000" dirty="0" err="1">
                <a:effectLst/>
                <a:latin typeface="+mj-lt"/>
                <a:ea typeface="Calibri" panose="020F0502020204030204" pitchFamily="34" charset="0"/>
                <a:cs typeface="Times New Roman" panose="02020603050405020304" pitchFamily="18" charset="0"/>
              </a:rPr>
              <a:t>lernprozessdiagnostik</a:t>
            </a:r>
            <a:r>
              <a:rPr lang="de-AT" sz="2000" dirty="0">
                <a:effectLst/>
                <a:latin typeface="+mj-lt"/>
                <a:ea typeface="Calibri" panose="020F0502020204030204" pitchFamily="34" charset="0"/>
                <a:cs typeface="Times New Roman" panose="02020603050405020304" pitchFamily="18" charset="0"/>
              </a:rPr>
              <a:t>/ nl10_paedagogische_diagnostik.pdf.</a:t>
            </a:r>
          </a:p>
          <a:p>
            <a:pPr>
              <a:lnSpc>
                <a:spcPct val="150000"/>
              </a:lnSpc>
            </a:pPr>
            <a:r>
              <a:rPr lang="de-AT" sz="2000" dirty="0">
                <a:effectLst/>
                <a:latin typeface="+mj-lt"/>
                <a:ea typeface="Calibri" panose="020F0502020204030204" pitchFamily="34" charset="0"/>
                <a:cs typeface="Times New Roman" panose="02020603050405020304" pitchFamily="18" charset="0"/>
              </a:rPr>
              <a:t>Kalff, Sabine/Ulrike </a:t>
            </a:r>
            <a:r>
              <a:rPr lang="de-AT" sz="2000" dirty="0" err="1">
                <a:effectLst/>
                <a:latin typeface="+mj-lt"/>
                <a:ea typeface="Calibri" panose="020F0502020204030204" pitchFamily="34" charset="0"/>
                <a:cs typeface="Times New Roman" panose="02020603050405020304" pitchFamily="18" charset="0"/>
              </a:rPr>
              <a:t>Vedd</a:t>
            </a:r>
            <a:r>
              <a:rPr lang="de-AT" sz="2000" dirty="0">
                <a:effectLst/>
                <a:latin typeface="+mj-lt"/>
                <a:ea typeface="Calibri" panose="020F0502020204030204" pitchFamily="34" charset="0"/>
                <a:cs typeface="Times New Roman" panose="02020603050405020304" pitchFamily="18" charset="0"/>
              </a:rPr>
              <a:t> (2016): Tagebuch und </a:t>
            </a:r>
            <a:r>
              <a:rPr lang="de-AT" sz="2000" dirty="0" err="1">
                <a:effectLst/>
                <a:latin typeface="+mj-lt"/>
                <a:ea typeface="Calibri" panose="020F0502020204030204" pitchFamily="34" charset="0"/>
                <a:cs typeface="Times New Roman" panose="02020603050405020304" pitchFamily="18" charset="0"/>
              </a:rPr>
              <a:t>Diaristik</a:t>
            </a:r>
            <a:r>
              <a:rPr lang="de-AT" sz="2000" dirty="0">
                <a:effectLst/>
                <a:latin typeface="+mj-lt"/>
                <a:ea typeface="Calibri" panose="020F0502020204030204" pitchFamily="34" charset="0"/>
                <a:cs typeface="Times New Roman" panose="02020603050405020304" pitchFamily="18" charset="0"/>
              </a:rPr>
              <a:t> seit 1900. Einleitung. In: Zeitschrift für Germanistik, Neue Folge XXVI (2), S. 235-242. </a:t>
            </a:r>
          </a:p>
          <a:p>
            <a:pPr>
              <a:lnSpc>
                <a:spcPct val="150000"/>
              </a:lnSpc>
            </a:pPr>
            <a:r>
              <a:rPr lang="de-AT" sz="2000" dirty="0">
                <a:effectLst/>
                <a:latin typeface="+mj-lt"/>
                <a:ea typeface="Calibri" panose="020F0502020204030204" pitchFamily="34" charset="0"/>
                <a:cs typeface="Times New Roman" panose="02020603050405020304" pitchFamily="18" charset="0"/>
              </a:rPr>
              <a:t>KMBW (Ministerium für Kultus, Jugend und Sport Baden-Württemberg) (o. J.): Handbuch Operativ eigenständige Schule (OES). In: Landesbildungsserver Baden-Württemberg. https://</a:t>
            </a:r>
            <a:r>
              <a:rPr lang="de-AT" sz="2000" dirty="0" err="1">
                <a:effectLst/>
                <a:latin typeface="+mj-lt"/>
                <a:ea typeface="Calibri" panose="020F0502020204030204" pitchFamily="34" charset="0"/>
                <a:cs typeface="Times New Roman" panose="02020603050405020304" pitchFamily="18" charset="0"/>
              </a:rPr>
              <a:t>www.schule-bw.de</a:t>
            </a:r>
            <a:r>
              <a:rPr lang="de-AT" sz="2000" dirty="0">
                <a:effectLst/>
                <a:latin typeface="+mj-lt"/>
                <a:ea typeface="Calibri" panose="020F0502020204030204" pitchFamily="34" charset="0"/>
                <a:cs typeface="Times New Roman" panose="02020603050405020304" pitchFamily="18" charset="0"/>
              </a:rPr>
              <a:t>/themen-und-impulse/</a:t>
            </a:r>
            <a:r>
              <a:rPr lang="de-AT" sz="2000" dirty="0" err="1">
                <a:effectLst/>
                <a:latin typeface="+mj-lt"/>
                <a:ea typeface="Calibri" panose="020F0502020204030204" pitchFamily="34" charset="0"/>
                <a:cs typeface="Times New Roman" panose="02020603050405020304" pitchFamily="18" charset="0"/>
              </a:rPr>
              <a:t>oes</a:t>
            </a:r>
            <a:r>
              <a:rPr lang="de-AT" sz="2000" dirty="0">
                <a:effectLst/>
                <a:latin typeface="+mj-lt"/>
                <a:ea typeface="Calibri" panose="020F0502020204030204" pitchFamily="34" charset="0"/>
                <a:cs typeface="Times New Roman" panose="02020603050405020304" pitchFamily="18" charset="0"/>
              </a:rPr>
              <a:t>/ </a:t>
            </a:r>
            <a:r>
              <a:rPr lang="de-AT" sz="2000" dirty="0" err="1">
                <a:effectLst/>
                <a:latin typeface="+mj-lt"/>
                <a:ea typeface="Calibri" panose="020F0502020204030204" pitchFamily="34" charset="0"/>
                <a:cs typeface="Times New Roman" panose="02020603050405020304" pitchFamily="18" charset="0"/>
              </a:rPr>
              <a:t>handbuchOES</a:t>
            </a:r>
            <a:r>
              <a:rPr lang="de-AT" sz="2000" dirty="0">
                <a:latin typeface="+mj-lt"/>
                <a:ea typeface="Calibri" panose="020F0502020204030204" pitchFamily="34" charset="0"/>
                <a:cs typeface="Times New Roman" panose="02020603050405020304" pitchFamily="18" charset="0"/>
              </a:rPr>
              <a:t>.</a:t>
            </a:r>
            <a:r>
              <a:rPr lang="de-AT" sz="2000" dirty="0">
                <a:effectLst/>
                <a:latin typeface="+mj-lt"/>
                <a:ea typeface="Calibri" panose="020F0502020204030204" pitchFamily="34" charset="0"/>
                <a:cs typeface="Times New Roman" panose="02020603050405020304" pitchFamily="18" charset="0"/>
              </a:rPr>
              <a:t> </a:t>
            </a:r>
          </a:p>
          <a:p>
            <a:pPr>
              <a:lnSpc>
                <a:spcPct val="150000"/>
              </a:lnSpc>
            </a:pPr>
            <a:r>
              <a:rPr lang="de-AT" sz="2000" dirty="0" err="1">
                <a:effectLst/>
                <a:latin typeface="+mj-lt"/>
                <a:ea typeface="Calibri" panose="020F0502020204030204" pitchFamily="34" charset="0"/>
                <a:cs typeface="Times New Roman" panose="02020603050405020304" pitchFamily="18" charset="0"/>
              </a:rPr>
              <a:t>Zaiser</a:t>
            </a:r>
            <a:r>
              <a:rPr lang="de-AT" sz="2000" dirty="0">
                <a:effectLst/>
                <a:latin typeface="+mj-lt"/>
                <a:ea typeface="Calibri" panose="020F0502020204030204" pitchFamily="34" charset="0"/>
                <a:cs typeface="Times New Roman" panose="02020603050405020304" pitchFamily="18" charset="0"/>
              </a:rPr>
              <a:t>, Dierk (2016): Wie geht das denn? Inklusion – Theater mit Musik – Lehr-forschung – Drittmittel. In: Rhythmik, 30, S. 20-23</a:t>
            </a:r>
          </a:p>
          <a:p>
            <a:r>
              <a:rPr lang="de-A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2649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3423987" cy="3031785"/>
          </a:xfrm>
          <a:custGeom>
            <a:avLst/>
            <a:gdLst/>
            <a:ahLst/>
            <a:cxnLst/>
            <a:rect l="l" t="t" r="r" b="b"/>
            <a:pathLst>
              <a:path w="3423987" h="3031785">
                <a:moveTo>
                  <a:pt x="0" y="0"/>
                </a:moveTo>
                <a:lnTo>
                  <a:pt x="3423987" y="0"/>
                </a:lnTo>
                <a:lnTo>
                  <a:pt x="3423987" y="3031785"/>
                </a:lnTo>
                <a:lnTo>
                  <a:pt x="0" y="303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11310" y="6511787"/>
            <a:ext cx="5629353" cy="5486061"/>
          </a:xfrm>
          <a:custGeom>
            <a:avLst/>
            <a:gdLst/>
            <a:ahLst/>
            <a:cxnLst/>
            <a:rect l="l" t="t" r="r" b="b"/>
            <a:pathLst>
              <a:path w="5629353" h="5486061">
                <a:moveTo>
                  <a:pt x="0" y="0"/>
                </a:moveTo>
                <a:lnTo>
                  <a:pt x="5629353" y="0"/>
                </a:lnTo>
                <a:lnTo>
                  <a:pt x="5629353" y="5486061"/>
                </a:lnTo>
                <a:lnTo>
                  <a:pt x="0" y="54860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714316" y="1071534"/>
            <a:ext cx="6743700" cy="771525"/>
          </a:xfrm>
          <a:prstGeom prst="rect">
            <a:avLst/>
          </a:prstGeom>
        </p:spPr>
        <p:txBody>
          <a:bodyPr wrap="square" lIns="0" tIns="0" rIns="0" bIns="0" rtlCol="0" anchor="t">
            <a:spAutoFit/>
          </a:bodyPr>
          <a:lstStyle/>
          <a:p>
            <a:pPr>
              <a:lnSpc>
                <a:spcPts val="6000"/>
              </a:lnSpc>
            </a:pPr>
            <a:r>
              <a:rPr lang="en-US" sz="5000" dirty="0">
                <a:solidFill>
                  <a:srgbClr val="000000"/>
                </a:solidFill>
                <a:latin typeface="Glacial Indifference"/>
              </a:rPr>
              <a:t>Research Environment</a:t>
            </a:r>
          </a:p>
        </p:txBody>
      </p:sp>
      <p:sp>
        <p:nvSpPr>
          <p:cNvPr id="5" name="TextBox 5"/>
          <p:cNvSpPr txBox="1"/>
          <p:nvPr/>
        </p:nvSpPr>
        <p:spPr>
          <a:xfrm>
            <a:off x="8786810" y="1071534"/>
            <a:ext cx="5847159" cy="863600"/>
          </a:xfrm>
          <a:prstGeom prst="rect">
            <a:avLst/>
          </a:prstGeom>
        </p:spPr>
        <p:txBody>
          <a:bodyPr lIns="0" tIns="0" rIns="0" bIns="0" rtlCol="0" anchor="t">
            <a:spAutoFit/>
          </a:bodyPr>
          <a:lstStyle/>
          <a:p>
            <a:pPr>
              <a:lnSpc>
                <a:spcPts val="7000"/>
              </a:lnSpc>
            </a:pPr>
            <a:r>
              <a:rPr lang="en-US" sz="5000" dirty="0" err="1">
                <a:solidFill>
                  <a:srgbClr val="000000"/>
                </a:solidFill>
                <a:latin typeface="Glacial Indifference"/>
              </a:rPr>
              <a:t>Forschungsumfeld</a:t>
            </a:r>
            <a:endParaRPr lang="en-US" sz="5000" dirty="0">
              <a:solidFill>
                <a:srgbClr val="000000"/>
              </a:solidFill>
              <a:latin typeface="Glacial Indifference"/>
            </a:endParaRPr>
          </a:p>
        </p:txBody>
      </p:sp>
      <p:sp>
        <p:nvSpPr>
          <p:cNvPr id="7" name="Textfeld 6">
            <a:extLst>
              <a:ext uri="{FF2B5EF4-FFF2-40B4-BE49-F238E27FC236}">
                <a16:creationId xmlns:a16="http://schemas.microsoft.com/office/drawing/2014/main" xmlns="" id="{80FF537C-3C0D-25CE-CC16-8DAA9A121754}"/>
              </a:ext>
            </a:extLst>
          </p:cNvPr>
          <p:cNvSpPr txBox="1"/>
          <p:nvPr/>
        </p:nvSpPr>
        <p:spPr>
          <a:xfrm>
            <a:off x="642878" y="1872196"/>
            <a:ext cx="7760108" cy="8414804"/>
          </a:xfrm>
          <a:prstGeom prst="rect">
            <a:avLst/>
          </a:prstGeom>
          <a:noFill/>
        </p:spPr>
        <p:txBody>
          <a:bodyPr wrap="square">
            <a:spAutoFit/>
          </a:bodyPr>
          <a:lstStyle/>
          <a:p>
            <a:pPr>
              <a:lnSpc>
                <a:spcPct val="150000"/>
              </a:lnSpc>
            </a:pPr>
            <a:r>
              <a:rPr lang="de-DE" sz="2800" dirty="0">
                <a:latin typeface=""/>
              </a:rPr>
              <a:t>ALIISA </a:t>
            </a:r>
            <a:r>
              <a:rPr lang="de-DE" sz="2800" dirty="0" err="1">
                <a:latin typeface=""/>
              </a:rPr>
              <a:t>Aims</a:t>
            </a:r>
            <a:endParaRPr lang="de-DE" sz="2800" dirty="0">
              <a:latin typeface=""/>
            </a:endParaRPr>
          </a:p>
          <a:p>
            <a:pPr marL="457200" indent="-457200">
              <a:lnSpc>
                <a:spcPct val="150000"/>
              </a:lnSpc>
              <a:buFont typeface="Arial" panose="020B0604020202020204" pitchFamily="34" charset="0"/>
              <a:buChar char="•"/>
            </a:pPr>
            <a:r>
              <a:rPr lang="de-DE" sz="2800" dirty="0">
                <a:latin typeface=""/>
              </a:rPr>
              <a:t>Modern </a:t>
            </a:r>
            <a:r>
              <a:rPr lang="de-DE" sz="2800" dirty="0" err="1">
                <a:latin typeface=""/>
              </a:rPr>
              <a:t>approach</a:t>
            </a:r>
            <a:r>
              <a:rPr lang="de-DE" sz="2800" dirty="0">
                <a:latin typeface=""/>
              </a:rPr>
              <a:t> </a:t>
            </a:r>
            <a:r>
              <a:rPr lang="de-DE" sz="2800" dirty="0" err="1">
                <a:latin typeface=""/>
              </a:rPr>
              <a:t>to</a:t>
            </a:r>
            <a:r>
              <a:rPr lang="de-DE" sz="2800" dirty="0">
                <a:latin typeface=""/>
              </a:rPr>
              <a:t> </a:t>
            </a:r>
            <a:r>
              <a:rPr lang="de-DE" sz="2800" dirty="0" err="1">
                <a:latin typeface=""/>
              </a:rPr>
              <a:t>music</a:t>
            </a:r>
            <a:r>
              <a:rPr lang="de-DE" sz="2800" dirty="0">
                <a:latin typeface=""/>
              </a:rPr>
              <a:t> and </a:t>
            </a:r>
            <a:r>
              <a:rPr lang="de-DE" sz="2800" dirty="0" err="1">
                <a:latin typeface=""/>
              </a:rPr>
              <a:t>art</a:t>
            </a:r>
            <a:r>
              <a:rPr lang="de-DE" sz="2800" dirty="0">
                <a:latin typeface=""/>
              </a:rPr>
              <a:t> </a:t>
            </a:r>
            <a:r>
              <a:rPr lang="de-DE" sz="2800" dirty="0" err="1">
                <a:latin typeface=""/>
              </a:rPr>
              <a:t>education</a:t>
            </a:r>
            <a:r>
              <a:rPr lang="de-DE" sz="2800" dirty="0">
                <a:latin typeface=""/>
              </a:rPr>
              <a:t>,</a:t>
            </a:r>
          </a:p>
          <a:p>
            <a:pPr marL="457200" indent="-457200">
              <a:lnSpc>
                <a:spcPct val="150000"/>
              </a:lnSpc>
              <a:buFont typeface="Arial" panose="020B0604020202020204" pitchFamily="34" charset="0"/>
              <a:buChar char="•"/>
            </a:pPr>
            <a:r>
              <a:rPr lang="de-DE" sz="2800" dirty="0" err="1">
                <a:latin typeface=""/>
              </a:rPr>
              <a:t>Improve</a:t>
            </a:r>
            <a:r>
              <a:rPr lang="de-DE" sz="2800" dirty="0">
                <a:latin typeface=""/>
              </a:rPr>
              <a:t> inclusive </a:t>
            </a:r>
            <a:r>
              <a:rPr lang="de-DE" sz="2800" dirty="0" err="1">
                <a:latin typeface=""/>
              </a:rPr>
              <a:t>music</a:t>
            </a:r>
            <a:r>
              <a:rPr lang="de-DE" sz="2800" dirty="0">
                <a:latin typeface=""/>
              </a:rPr>
              <a:t>/</a:t>
            </a:r>
            <a:r>
              <a:rPr lang="de-DE" sz="2800" dirty="0" err="1">
                <a:latin typeface=""/>
              </a:rPr>
              <a:t>dance</a:t>
            </a:r>
            <a:r>
              <a:rPr lang="de-DE" sz="2800" dirty="0">
                <a:latin typeface=""/>
              </a:rPr>
              <a:t>/</a:t>
            </a:r>
            <a:r>
              <a:rPr lang="de-DE" sz="2800" dirty="0" err="1">
                <a:latin typeface=""/>
              </a:rPr>
              <a:t>art</a:t>
            </a:r>
            <a:r>
              <a:rPr lang="de-DE" sz="2800" dirty="0">
                <a:latin typeface=""/>
              </a:rPr>
              <a:t> </a:t>
            </a:r>
            <a:r>
              <a:rPr lang="de-DE" sz="2800" dirty="0" err="1">
                <a:latin typeface=""/>
              </a:rPr>
              <a:t>pedagogy</a:t>
            </a:r>
            <a:r>
              <a:rPr lang="de-DE" sz="2800" dirty="0">
                <a:latin typeface=""/>
              </a:rPr>
              <a:t> in </a:t>
            </a:r>
            <a:r>
              <a:rPr lang="de-DE" sz="2800" dirty="0" err="1">
                <a:latin typeface=""/>
              </a:rPr>
              <a:t>the</a:t>
            </a:r>
            <a:r>
              <a:rPr lang="de-DE" sz="2800" dirty="0">
                <a:latin typeface=""/>
              </a:rPr>
              <a:t> </a:t>
            </a:r>
            <a:r>
              <a:rPr lang="de-DE" sz="2800" dirty="0" err="1">
                <a:latin typeface=""/>
              </a:rPr>
              <a:t>educational</a:t>
            </a:r>
            <a:r>
              <a:rPr lang="de-DE" sz="2800" dirty="0">
                <a:latin typeface=""/>
              </a:rPr>
              <a:t> </a:t>
            </a:r>
            <a:r>
              <a:rPr lang="de-DE" sz="2800" dirty="0" err="1">
                <a:latin typeface=""/>
              </a:rPr>
              <a:t>sector</a:t>
            </a:r>
            <a:r>
              <a:rPr lang="de-DE" sz="2800" dirty="0">
                <a:latin typeface=""/>
              </a:rPr>
              <a:t> (</a:t>
            </a:r>
            <a:r>
              <a:rPr lang="de-DE" sz="2800" dirty="0" err="1">
                <a:latin typeface=""/>
              </a:rPr>
              <a:t>schools</a:t>
            </a:r>
            <a:r>
              <a:rPr lang="de-DE" sz="2800" dirty="0">
                <a:latin typeface=""/>
              </a:rPr>
              <a:t>, </a:t>
            </a:r>
            <a:r>
              <a:rPr lang="de-DE" sz="2800" dirty="0" err="1">
                <a:latin typeface=""/>
              </a:rPr>
              <a:t>music</a:t>
            </a:r>
            <a:r>
              <a:rPr lang="de-DE" sz="2800" dirty="0">
                <a:latin typeface=""/>
              </a:rPr>
              <a:t> </a:t>
            </a:r>
            <a:r>
              <a:rPr lang="de-DE" sz="2800" dirty="0" err="1">
                <a:latin typeface=""/>
              </a:rPr>
              <a:t>schools</a:t>
            </a:r>
            <a:r>
              <a:rPr lang="de-DE" sz="2800" dirty="0">
                <a:latin typeface=""/>
              </a:rPr>
              <a:t>, </a:t>
            </a:r>
            <a:r>
              <a:rPr lang="de-DE" sz="2800" dirty="0" err="1">
                <a:latin typeface=""/>
              </a:rPr>
              <a:t>art</a:t>
            </a:r>
            <a:r>
              <a:rPr lang="de-DE" sz="2800" dirty="0">
                <a:latin typeface=""/>
              </a:rPr>
              <a:t> </a:t>
            </a:r>
            <a:r>
              <a:rPr lang="de-DE" sz="2800" dirty="0" err="1">
                <a:latin typeface=""/>
              </a:rPr>
              <a:t>schools</a:t>
            </a:r>
            <a:r>
              <a:rPr lang="de-DE" sz="2800" dirty="0">
                <a:latin typeface=""/>
              </a:rPr>
              <a:t>, </a:t>
            </a:r>
            <a:r>
              <a:rPr lang="de-DE" sz="2800" dirty="0" err="1">
                <a:latin typeface=""/>
              </a:rPr>
              <a:t>dance</a:t>
            </a:r>
            <a:r>
              <a:rPr lang="de-DE" sz="2800" dirty="0">
                <a:latin typeface=""/>
              </a:rPr>
              <a:t> </a:t>
            </a:r>
            <a:r>
              <a:rPr lang="de-DE" sz="2800" dirty="0" err="1">
                <a:latin typeface=""/>
              </a:rPr>
              <a:t>schools</a:t>
            </a:r>
            <a:r>
              <a:rPr lang="de-DE" sz="2800" dirty="0">
                <a:latin typeface=""/>
              </a:rPr>
              <a:t>) in </a:t>
            </a:r>
            <a:r>
              <a:rPr lang="de-DE" sz="2800" dirty="0" err="1">
                <a:latin typeface=""/>
              </a:rPr>
              <a:t>the</a:t>
            </a:r>
            <a:r>
              <a:rPr lang="de-DE" sz="2800" dirty="0">
                <a:latin typeface=""/>
              </a:rPr>
              <a:t> </a:t>
            </a:r>
            <a:r>
              <a:rPr lang="de-DE" sz="2800" dirty="0" err="1">
                <a:latin typeface=""/>
              </a:rPr>
              <a:t>partner</a:t>
            </a:r>
            <a:r>
              <a:rPr lang="de-DE" sz="2800" dirty="0">
                <a:latin typeface=""/>
              </a:rPr>
              <a:t> countries</a:t>
            </a:r>
          </a:p>
          <a:p>
            <a:pPr marL="457200" indent="-457200">
              <a:lnSpc>
                <a:spcPct val="150000"/>
              </a:lnSpc>
              <a:buFont typeface="Arial" panose="020B0604020202020204" pitchFamily="34" charset="0"/>
              <a:buChar char="•"/>
            </a:pPr>
            <a:r>
              <a:rPr lang="de-DE" sz="2800" dirty="0" err="1">
                <a:latin typeface=""/>
              </a:rPr>
              <a:t>Accessibility</a:t>
            </a:r>
            <a:r>
              <a:rPr lang="de-DE" sz="2800" dirty="0">
                <a:latin typeface=""/>
              </a:rPr>
              <a:t> </a:t>
            </a:r>
            <a:r>
              <a:rPr lang="de-DE" sz="2800" dirty="0" err="1">
                <a:latin typeface=""/>
              </a:rPr>
              <a:t>of</a:t>
            </a:r>
            <a:r>
              <a:rPr lang="de-DE" sz="2800" dirty="0">
                <a:latin typeface=""/>
              </a:rPr>
              <a:t> </a:t>
            </a:r>
            <a:r>
              <a:rPr lang="de-DE" sz="2800" dirty="0" err="1">
                <a:latin typeface=""/>
              </a:rPr>
              <a:t>arts</a:t>
            </a:r>
            <a:r>
              <a:rPr lang="de-DE" sz="2800" dirty="0">
                <a:latin typeface=""/>
              </a:rPr>
              <a:t>,</a:t>
            </a:r>
          </a:p>
          <a:p>
            <a:pPr marL="457200" indent="-457200">
              <a:lnSpc>
                <a:spcPct val="150000"/>
              </a:lnSpc>
              <a:buFont typeface="Arial" panose="020B0604020202020204" pitchFamily="34" charset="0"/>
              <a:buChar char="•"/>
            </a:pPr>
            <a:r>
              <a:rPr lang="de-DE" sz="2800" dirty="0" err="1">
                <a:latin typeface=""/>
              </a:rPr>
              <a:t>Equal</a:t>
            </a:r>
            <a:r>
              <a:rPr lang="de-DE" sz="2800" dirty="0">
                <a:latin typeface=""/>
              </a:rPr>
              <a:t> </a:t>
            </a:r>
            <a:r>
              <a:rPr lang="de-DE" sz="2800" dirty="0" err="1">
                <a:latin typeface=""/>
              </a:rPr>
              <a:t>opportunities</a:t>
            </a:r>
            <a:r>
              <a:rPr lang="de-DE" sz="2800" dirty="0">
                <a:latin typeface=""/>
              </a:rPr>
              <a:t> </a:t>
            </a:r>
          </a:p>
          <a:p>
            <a:pPr marL="457200" indent="-457200">
              <a:lnSpc>
                <a:spcPct val="150000"/>
              </a:lnSpc>
              <a:buFont typeface="Arial" panose="020B0604020202020204" pitchFamily="34" charset="0"/>
              <a:buChar char="•"/>
            </a:pPr>
            <a:r>
              <a:rPr lang="de-DE" sz="2800" dirty="0" err="1">
                <a:latin typeface=""/>
              </a:rPr>
              <a:t>Participate</a:t>
            </a:r>
            <a:r>
              <a:rPr lang="de-DE" sz="2800" dirty="0">
                <a:latin typeface=""/>
              </a:rPr>
              <a:t> in </a:t>
            </a:r>
            <a:r>
              <a:rPr lang="de-DE" sz="2800" dirty="0" err="1">
                <a:latin typeface=""/>
              </a:rPr>
              <a:t>cultural</a:t>
            </a:r>
            <a:r>
              <a:rPr lang="de-DE" sz="2800" dirty="0">
                <a:latin typeface=""/>
              </a:rPr>
              <a:t> </a:t>
            </a:r>
            <a:r>
              <a:rPr lang="de-DE" sz="2800" dirty="0" err="1">
                <a:latin typeface=""/>
              </a:rPr>
              <a:t>public</a:t>
            </a:r>
            <a:r>
              <a:rPr lang="de-DE" sz="2800" dirty="0">
                <a:latin typeface=""/>
              </a:rPr>
              <a:t> </a:t>
            </a:r>
            <a:r>
              <a:rPr lang="de-DE" sz="2800" dirty="0" err="1">
                <a:latin typeface=""/>
              </a:rPr>
              <a:t>activities</a:t>
            </a:r>
            <a:endParaRPr lang="de-DE" sz="2800" dirty="0">
              <a:latin typeface=""/>
            </a:endParaRPr>
          </a:p>
          <a:p>
            <a:pPr marL="457200" indent="-457200">
              <a:lnSpc>
                <a:spcPct val="150000"/>
              </a:lnSpc>
              <a:buFont typeface="Arial" panose="020B0604020202020204" pitchFamily="34" charset="0"/>
              <a:buChar char="•"/>
            </a:pPr>
            <a:r>
              <a:rPr lang="de-DE" sz="2800" dirty="0">
                <a:latin typeface=""/>
              </a:rPr>
              <a:t>Development, </a:t>
            </a:r>
            <a:r>
              <a:rPr lang="de-DE" sz="2800" dirty="0" err="1">
                <a:latin typeface=""/>
              </a:rPr>
              <a:t>implementation</a:t>
            </a:r>
            <a:r>
              <a:rPr lang="de-DE" sz="2800" dirty="0">
                <a:latin typeface=""/>
              </a:rPr>
              <a:t>, </a:t>
            </a:r>
            <a:r>
              <a:rPr lang="de-DE" sz="2800" dirty="0" err="1">
                <a:latin typeface=""/>
              </a:rPr>
              <a:t>evaluation</a:t>
            </a:r>
            <a:r>
              <a:rPr lang="de-DE" sz="2800" dirty="0">
                <a:latin typeface=""/>
              </a:rPr>
              <a:t> and </a:t>
            </a:r>
            <a:r>
              <a:rPr lang="de-DE" sz="2800" dirty="0" err="1">
                <a:latin typeface=""/>
              </a:rPr>
              <a:t>later</a:t>
            </a:r>
            <a:r>
              <a:rPr lang="de-DE" sz="2800" dirty="0">
                <a:latin typeface=""/>
              </a:rPr>
              <a:t> </a:t>
            </a:r>
            <a:r>
              <a:rPr lang="de-DE" sz="2800" dirty="0" err="1">
                <a:latin typeface=""/>
              </a:rPr>
              <a:t>implementation</a:t>
            </a:r>
            <a:r>
              <a:rPr lang="de-DE" sz="2800" dirty="0">
                <a:latin typeface=""/>
              </a:rPr>
              <a:t> </a:t>
            </a:r>
            <a:r>
              <a:rPr lang="de-DE" sz="2800" dirty="0" err="1">
                <a:latin typeface=""/>
              </a:rPr>
              <a:t>of</a:t>
            </a:r>
            <a:r>
              <a:rPr lang="de-DE" sz="2800" dirty="0">
                <a:latin typeface=""/>
              </a:rPr>
              <a:t> an inclusive </a:t>
            </a:r>
            <a:r>
              <a:rPr lang="de-DE" sz="2800" dirty="0" err="1">
                <a:latin typeface=""/>
              </a:rPr>
              <a:t>further</a:t>
            </a:r>
            <a:r>
              <a:rPr lang="de-DE" sz="2800" dirty="0">
                <a:latin typeface=""/>
              </a:rPr>
              <a:t> </a:t>
            </a:r>
            <a:r>
              <a:rPr lang="de-DE" sz="2800" dirty="0" err="1">
                <a:latin typeface=""/>
              </a:rPr>
              <a:t>education</a:t>
            </a:r>
            <a:r>
              <a:rPr lang="de-DE" sz="2800" dirty="0">
                <a:latin typeface=""/>
              </a:rPr>
              <a:t> </a:t>
            </a:r>
            <a:r>
              <a:rPr lang="de-DE" sz="2800" dirty="0" err="1">
                <a:latin typeface=""/>
              </a:rPr>
              <a:t>model</a:t>
            </a:r>
            <a:r>
              <a:rPr lang="de-DE" sz="2800" dirty="0">
                <a:latin typeface=""/>
              </a:rPr>
              <a:t> at </a:t>
            </a:r>
            <a:r>
              <a:rPr lang="de-DE" sz="2800" dirty="0" err="1">
                <a:latin typeface=""/>
              </a:rPr>
              <a:t>institutions</a:t>
            </a:r>
            <a:endParaRPr lang="de-DE" sz="2800" dirty="0">
              <a:latin typeface=""/>
            </a:endParaRPr>
          </a:p>
        </p:txBody>
      </p:sp>
      <p:sp>
        <p:nvSpPr>
          <p:cNvPr id="9" name="Textfeld 8">
            <a:extLst>
              <a:ext uri="{FF2B5EF4-FFF2-40B4-BE49-F238E27FC236}">
                <a16:creationId xmlns:a16="http://schemas.microsoft.com/office/drawing/2014/main" xmlns="" id="{BF59252F-DEEF-557D-58F6-091E7EADF08B}"/>
              </a:ext>
            </a:extLst>
          </p:cNvPr>
          <p:cNvSpPr txBox="1"/>
          <p:nvPr/>
        </p:nvSpPr>
        <p:spPr>
          <a:xfrm>
            <a:off x="8715372" y="1872196"/>
            <a:ext cx="8839200" cy="8414804"/>
          </a:xfrm>
          <a:prstGeom prst="rect">
            <a:avLst/>
          </a:prstGeom>
          <a:noFill/>
        </p:spPr>
        <p:txBody>
          <a:bodyPr wrap="square">
            <a:spAutoFit/>
          </a:bodyPr>
          <a:lstStyle/>
          <a:p>
            <a:pPr>
              <a:lnSpc>
                <a:spcPct val="150000"/>
              </a:lnSpc>
            </a:pPr>
            <a:r>
              <a:rPr lang="de-DE" sz="2800" dirty="0">
                <a:latin typeface=""/>
              </a:rPr>
              <a:t>ALIISA-Ziele</a:t>
            </a:r>
          </a:p>
          <a:p>
            <a:pPr marL="457200" indent="-457200">
              <a:lnSpc>
                <a:spcPct val="150000"/>
              </a:lnSpc>
              <a:buFont typeface="Arial" panose="020B0604020202020204" pitchFamily="34" charset="0"/>
              <a:buChar char="•"/>
            </a:pPr>
            <a:r>
              <a:rPr lang="de-DE" sz="2800" dirty="0">
                <a:latin typeface=""/>
              </a:rPr>
              <a:t>moderne Einstellung zur musik- und kunstpädagogischen Bildung,</a:t>
            </a:r>
          </a:p>
          <a:p>
            <a:pPr marL="457200" indent="-457200">
              <a:lnSpc>
                <a:spcPct val="150000"/>
              </a:lnSpc>
              <a:buFont typeface="Arial" panose="020B0604020202020204" pitchFamily="34" charset="0"/>
              <a:buChar char="•"/>
            </a:pPr>
            <a:r>
              <a:rPr lang="de-DE" sz="2800" dirty="0">
                <a:latin typeface=""/>
              </a:rPr>
              <a:t>Verbesserung der inklusiven Musik/ Tanz/ Kunstpädagogik im Bildungsbereich (Schule, Musikschule, Kunstschule, Tanzschule) der Partnerländer</a:t>
            </a:r>
          </a:p>
          <a:p>
            <a:pPr marL="457200" indent="-457200">
              <a:lnSpc>
                <a:spcPct val="150000"/>
              </a:lnSpc>
              <a:buFont typeface="Arial" panose="020B0604020202020204" pitchFamily="34" charset="0"/>
              <a:buChar char="•"/>
            </a:pPr>
            <a:r>
              <a:rPr lang="de-DE" sz="2800" dirty="0">
                <a:latin typeface=""/>
              </a:rPr>
              <a:t>Zugänglichkeit von Künsten, </a:t>
            </a:r>
          </a:p>
          <a:p>
            <a:pPr marL="457200" indent="-457200">
              <a:lnSpc>
                <a:spcPct val="150000"/>
              </a:lnSpc>
              <a:buFont typeface="Arial" panose="020B0604020202020204" pitchFamily="34" charset="0"/>
              <a:buChar char="•"/>
            </a:pPr>
            <a:r>
              <a:rPr lang="de-DE" sz="2800" dirty="0">
                <a:latin typeface=""/>
              </a:rPr>
              <a:t>Chancengerechtigkeit bezüglich der Teilnahme an kulturellen öffentlichen Aktivitäten </a:t>
            </a:r>
          </a:p>
          <a:p>
            <a:pPr marL="457200" indent="-457200">
              <a:lnSpc>
                <a:spcPct val="150000"/>
              </a:lnSpc>
              <a:buFont typeface="Arial" panose="020B0604020202020204" pitchFamily="34" charset="0"/>
              <a:buChar char="•"/>
            </a:pPr>
            <a:r>
              <a:rPr lang="de-DE" sz="2800" dirty="0">
                <a:latin typeface=""/>
              </a:rPr>
              <a:t>Entwicklung, Durchführung, Evaluation und spätere Implementierung eines inklusiven Weiterbildungsmodells an Institutionen</a:t>
            </a:r>
          </a:p>
        </p:txBody>
      </p:sp>
    </p:spTree>
    <p:extLst>
      <p:ext uri="{BB962C8B-B14F-4D97-AF65-F5344CB8AC3E}">
        <p14:creationId xmlns:p14="http://schemas.microsoft.com/office/powerpoint/2010/main" xmlns="" val="380875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a:off x="-3394429" y="-1896909"/>
            <a:ext cx="13349835" cy="14530432"/>
          </a:xfrm>
          <a:custGeom>
            <a:avLst/>
            <a:gdLst/>
            <a:ahLst/>
            <a:cxnLst/>
            <a:rect l="l" t="t" r="r" b="b"/>
            <a:pathLst>
              <a:path w="13349835" h="14530432">
                <a:moveTo>
                  <a:pt x="0" y="0"/>
                </a:moveTo>
                <a:lnTo>
                  <a:pt x="13349835" y="0"/>
                </a:lnTo>
                <a:lnTo>
                  <a:pt x="13349835" y="14530432"/>
                </a:lnTo>
                <a:lnTo>
                  <a:pt x="0" y="145304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4103319">
            <a:off x="6773824" y="-1293481"/>
            <a:ext cx="14128861" cy="15378352"/>
          </a:xfrm>
          <a:custGeom>
            <a:avLst/>
            <a:gdLst/>
            <a:ahLst/>
            <a:cxnLst/>
            <a:rect l="l" t="t" r="r" b="b"/>
            <a:pathLst>
              <a:path w="14128861" h="15378352">
                <a:moveTo>
                  <a:pt x="0" y="0"/>
                </a:moveTo>
                <a:lnTo>
                  <a:pt x="14128861" y="0"/>
                </a:lnTo>
                <a:lnTo>
                  <a:pt x="14128861" y="15378352"/>
                </a:lnTo>
                <a:lnTo>
                  <a:pt x="0" y="153783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028700" y="2052440"/>
            <a:ext cx="7143612" cy="6182120"/>
            <a:chOff x="0" y="0"/>
            <a:chExt cx="9524816" cy="8242827"/>
          </a:xfrm>
        </p:grpSpPr>
        <p:sp>
          <p:nvSpPr>
            <p:cNvPr id="5" name="TextBox 5"/>
            <p:cNvSpPr txBox="1"/>
            <p:nvPr/>
          </p:nvSpPr>
          <p:spPr>
            <a:xfrm>
              <a:off x="26514" y="1330216"/>
              <a:ext cx="9498301" cy="6918961"/>
            </a:xfrm>
            <a:prstGeom prst="rect">
              <a:avLst/>
            </a:prstGeom>
          </p:spPr>
          <p:txBody>
            <a:bodyPr lIns="0" tIns="0" rIns="0" bIns="0" rtlCol="0" anchor="t">
              <a:spAutoFit/>
            </a:bodyPr>
            <a:lstStyle/>
            <a:p>
              <a:pPr>
                <a:lnSpc>
                  <a:spcPts val="4199"/>
                </a:lnSpc>
              </a:pPr>
              <a:r>
                <a:rPr lang="en-US" sz="2799" dirty="0">
                  <a:solidFill>
                    <a:srgbClr val="000000"/>
                  </a:solidFill>
                  <a:latin typeface="Poppins Light"/>
                </a:rPr>
                <a:t>How and to what extent have the competences and didactic practices of the participants changed or been consolidated through three years of the Erasmus+ project ALIISA and what impact do these changes have on the implementation and further training of inclusion </a:t>
              </a:r>
              <a:r>
                <a:rPr lang="en-US" sz="2799" dirty="0" err="1">
                  <a:solidFill>
                    <a:srgbClr val="000000"/>
                  </a:solidFill>
                  <a:latin typeface="Poppins Light"/>
                </a:rPr>
                <a:t>programmes</a:t>
              </a:r>
              <a:r>
                <a:rPr lang="en-US" sz="2799" dirty="0">
                  <a:solidFill>
                    <a:srgbClr val="000000"/>
                  </a:solidFill>
                  <a:latin typeface="Poppins Light"/>
                </a:rPr>
                <a:t> at national and international level?</a:t>
              </a:r>
            </a:p>
            <a:p>
              <a:pPr algn="ctr">
                <a:lnSpc>
                  <a:spcPts val="4199"/>
                </a:lnSpc>
              </a:pPr>
              <a:r>
                <a:rPr lang="en-US" sz="2799" dirty="0">
                  <a:solidFill>
                    <a:srgbClr val="000000"/>
                  </a:solidFill>
                  <a:latin typeface="Poppins Light"/>
                </a:rPr>
                <a:t>.</a:t>
              </a:r>
            </a:p>
          </p:txBody>
        </p:sp>
        <p:sp>
          <p:nvSpPr>
            <p:cNvPr id="6" name="TextBox 6"/>
            <p:cNvSpPr txBox="1"/>
            <p:nvPr/>
          </p:nvSpPr>
          <p:spPr>
            <a:xfrm>
              <a:off x="0" y="-64056"/>
              <a:ext cx="9524816" cy="998432"/>
            </a:xfrm>
            <a:prstGeom prst="rect">
              <a:avLst/>
            </a:prstGeom>
          </p:spPr>
          <p:txBody>
            <a:bodyPr lIns="0" tIns="0" rIns="0" bIns="0" rtlCol="0" anchor="t">
              <a:spAutoFit/>
            </a:bodyPr>
            <a:lstStyle/>
            <a:p>
              <a:pPr algn="ctr">
                <a:lnSpc>
                  <a:spcPts val="6369"/>
                </a:lnSpc>
              </a:pPr>
              <a:r>
                <a:rPr lang="en-US" sz="4549">
                  <a:solidFill>
                    <a:srgbClr val="000000"/>
                  </a:solidFill>
                  <a:latin typeface="Poppins Medium"/>
                </a:rPr>
                <a:t>Research Question</a:t>
              </a:r>
            </a:p>
          </p:txBody>
        </p:sp>
      </p:grpSp>
      <p:grpSp>
        <p:nvGrpSpPr>
          <p:cNvPr id="7" name="Group 7"/>
          <p:cNvGrpSpPr/>
          <p:nvPr/>
        </p:nvGrpSpPr>
        <p:grpSpPr>
          <a:xfrm>
            <a:off x="10115688" y="1870066"/>
            <a:ext cx="7143612" cy="6546867"/>
            <a:chOff x="0" y="0"/>
            <a:chExt cx="9524816" cy="8729157"/>
          </a:xfrm>
        </p:grpSpPr>
        <p:sp>
          <p:nvSpPr>
            <p:cNvPr id="8" name="TextBox 8"/>
            <p:cNvSpPr txBox="1"/>
            <p:nvPr/>
          </p:nvSpPr>
          <p:spPr>
            <a:xfrm>
              <a:off x="26514" y="1606361"/>
              <a:ext cx="9498301" cy="6918960"/>
            </a:xfrm>
            <a:prstGeom prst="rect">
              <a:avLst/>
            </a:prstGeom>
          </p:spPr>
          <p:txBody>
            <a:bodyPr lIns="0" tIns="0" rIns="0" bIns="0" rtlCol="0" anchor="t">
              <a:spAutoFit/>
            </a:bodyPr>
            <a:lstStyle/>
            <a:p>
              <a:pPr>
                <a:lnSpc>
                  <a:spcPts val="4199"/>
                </a:lnSpc>
              </a:pPr>
              <a:r>
                <a:rPr lang="en-US" sz="2799" dirty="0">
                  <a:solidFill>
                    <a:srgbClr val="000000"/>
                  </a:solidFill>
                  <a:latin typeface="Poppins Light"/>
                </a:rPr>
                <a:t>Wie und in </a:t>
              </a:r>
              <a:r>
                <a:rPr lang="en-US" sz="2799" dirty="0" err="1">
                  <a:solidFill>
                    <a:srgbClr val="000000"/>
                  </a:solidFill>
                  <a:latin typeface="Poppins Light"/>
                </a:rPr>
                <a:t>welchem</a:t>
              </a:r>
              <a:r>
                <a:rPr lang="en-US" sz="2799" dirty="0">
                  <a:solidFill>
                    <a:srgbClr val="000000"/>
                  </a:solidFill>
                  <a:latin typeface="Poppins Light"/>
                </a:rPr>
                <a:t> </a:t>
              </a:r>
              <a:r>
                <a:rPr lang="en-US" sz="2799" dirty="0" err="1">
                  <a:solidFill>
                    <a:srgbClr val="000000"/>
                  </a:solidFill>
                  <a:latin typeface="Poppins Light"/>
                </a:rPr>
                <a:t>Ausmaß</a:t>
              </a:r>
              <a:r>
                <a:rPr lang="en-US" sz="2799" dirty="0">
                  <a:solidFill>
                    <a:srgbClr val="000000"/>
                  </a:solidFill>
                  <a:latin typeface="Poppins Light"/>
                </a:rPr>
                <a:t> </a:t>
              </a:r>
              <a:r>
                <a:rPr lang="en-US" sz="2799" dirty="0" err="1">
                  <a:solidFill>
                    <a:srgbClr val="000000"/>
                  </a:solidFill>
                  <a:latin typeface="Poppins Light"/>
                </a:rPr>
                <a:t>haben</a:t>
              </a:r>
              <a:r>
                <a:rPr lang="en-US" sz="2799" dirty="0">
                  <a:solidFill>
                    <a:srgbClr val="000000"/>
                  </a:solidFill>
                  <a:latin typeface="Poppins Light"/>
                </a:rPr>
                <a:t> </a:t>
              </a:r>
              <a:r>
                <a:rPr lang="en-US" sz="2799" dirty="0" err="1">
                  <a:solidFill>
                    <a:srgbClr val="000000"/>
                  </a:solidFill>
                  <a:latin typeface="Poppins Light"/>
                </a:rPr>
                <a:t>sich</a:t>
              </a:r>
              <a:r>
                <a:rPr lang="en-US" sz="2799" dirty="0">
                  <a:solidFill>
                    <a:srgbClr val="000000"/>
                  </a:solidFill>
                  <a:latin typeface="Poppins Light"/>
                </a:rPr>
                <a:t> die </a:t>
              </a:r>
              <a:r>
                <a:rPr lang="en-US" sz="2799" dirty="0" err="1">
                  <a:solidFill>
                    <a:srgbClr val="000000"/>
                  </a:solidFill>
                  <a:latin typeface="Poppins Light"/>
                </a:rPr>
                <a:t>Kompetenzen</a:t>
              </a:r>
              <a:r>
                <a:rPr lang="en-US" sz="2799" dirty="0">
                  <a:solidFill>
                    <a:srgbClr val="000000"/>
                  </a:solidFill>
                  <a:latin typeface="Poppins Light"/>
                </a:rPr>
                <a:t> und </a:t>
              </a:r>
              <a:r>
                <a:rPr lang="en-US" sz="2799" dirty="0" err="1">
                  <a:solidFill>
                    <a:srgbClr val="000000"/>
                  </a:solidFill>
                  <a:latin typeface="Poppins Light"/>
                </a:rPr>
                <a:t>didaktischen</a:t>
              </a:r>
              <a:r>
                <a:rPr lang="en-US" sz="2799" dirty="0">
                  <a:solidFill>
                    <a:srgbClr val="000000"/>
                  </a:solidFill>
                  <a:latin typeface="Poppins Light"/>
                </a:rPr>
                <a:t> </a:t>
              </a:r>
              <a:r>
                <a:rPr lang="en-US" sz="2799" dirty="0" err="1">
                  <a:solidFill>
                    <a:srgbClr val="000000"/>
                  </a:solidFill>
                  <a:latin typeface="Poppins Light"/>
                </a:rPr>
                <a:t>Praktiken</a:t>
              </a:r>
              <a:r>
                <a:rPr lang="en-US" sz="2799" dirty="0">
                  <a:solidFill>
                    <a:srgbClr val="000000"/>
                  </a:solidFill>
                  <a:latin typeface="Poppins Light"/>
                </a:rPr>
                <a:t> der </a:t>
              </a:r>
              <a:r>
                <a:rPr lang="en-US" sz="2799" dirty="0" err="1">
                  <a:solidFill>
                    <a:srgbClr val="000000"/>
                  </a:solidFill>
                  <a:latin typeface="Poppins Light"/>
                </a:rPr>
                <a:t>TeilnehmerInnen</a:t>
              </a:r>
              <a:r>
                <a:rPr lang="en-US" sz="2799" dirty="0">
                  <a:solidFill>
                    <a:srgbClr val="000000"/>
                  </a:solidFill>
                  <a:latin typeface="Poppins Light"/>
                </a:rPr>
                <a:t> in den </a:t>
              </a:r>
              <a:r>
                <a:rPr lang="en-US" sz="2799" dirty="0" err="1">
                  <a:solidFill>
                    <a:srgbClr val="000000"/>
                  </a:solidFill>
                  <a:latin typeface="Poppins Light"/>
                </a:rPr>
                <a:t>drei</a:t>
              </a:r>
              <a:r>
                <a:rPr lang="en-US" sz="2799" dirty="0">
                  <a:solidFill>
                    <a:srgbClr val="000000"/>
                  </a:solidFill>
                  <a:latin typeface="Poppins Light"/>
                </a:rPr>
                <a:t> Jahren des Erasmus+ </a:t>
              </a:r>
              <a:r>
                <a:rPr lang="en-US" sz="2799" dirty="0" err="1">
                  <a:solidFill>
                    <a:srgbClr val="000000"/>
                  </a:solidFill>
                  <a:latin typeface="Poppins Light"/>
                </a:rPr>
                <a:t>Projekts</a:t>
              </a:r>
              <a:r>
                <a:rPr lang="en-US" sz="2799" dirty="0">
                  <a:solidFill>
                    <a:srgbClr val="000000"/>
                  </a:solidFill>
                  <a:latin typeface="Poppins Light"/>
                </a:rPr>
                <a:t> ALIISA </a:t>
              </a:r>
              <a:r>
                <a:rPr lang="en-US" sz="2799" dirty="0" err="1">
                  <a:solidFill>
                    <a:srgbClr val="000000"/>
                  </a:solidFill>
                  <a:latin typeface="Poppins Light"/>
                </a:rPr>
                <a:t>verändert</a:t>
              </a:r>
              <a:r>
                <a:rPr lang="en-US" sz="2799" dirty="0">
                  <a:solidFill>
                    <a:srgbClr val="000000"/>
                  </a:solidFill>
                  <a:latin typeface="Poppins Light"/>
                </a:rPr>
                <a:t> </a:t>
              </a:r>
              <a:r>
                <a:rPr lang="en-US" sz="2799" dirty="0" err="1">
                  <a:solidFill>
                    <a:srgbClr val="000000"/>
                  </a:solidFill>
                  <a:latin typeface="Poppins Light"/>
                </a:rPr>
                <a:t>bzw</a:t>
              </a:r>
              <a:r>
                <a:rPr lang="en-US" sz="2799" dirty="0">
                  <a:solidFill>
                    <a:srgbClr val="000000"/>
                  </a:solidFill>
                  <a:latin typeface="Poppins Light"/>
                </a:rPr>
                <a:t>. </a:t>
              </a:r>
              <a:r>
                <a:rPr lang="en-US" sz="2799" dirty="0" err="1">
                  <a:solidFill>
                    <a:srgbClr val="000000"/>
                  </a:solidFill>
                  <a:latin typeface="Poppins Light"/>
                </a:rPr>
                <a:t>gefestigt</a:t>
              </a:r>
              <a:r>
                <a:rPr lang="en-US" sz="2799" dirty="0">
                  <a:solidFill>
                    <a:srgbClr val="000000"/>
                  </a:solidFill>
                  <a:latin typeface="Poppins Light"/>
                </a:rPr>
                <a:t> und </a:t>
              </a:r>
              <a:r>
                <a:rPr lang="en-US" sz="2799" dirty="0" err="1">
                  <a:solidFill>
                    <a:srgbClr val="000000"/>
                  </a:solidFill>
                  <a:latin typeface="Poppins Light"/>
                </a:rPr>
                <a:t>welche</a:t>
              </a:r>
              <a:r>
                <a:rPr lang="en-US" sz="2799" dirty="0">
                  <a:solidFill>
                    <a:srgbClr val="000000"/>
                  </a:solidFill>
                  <a:latin typeface="Poppins Light"/>
                </a:rPr>
                <a:t> </a:t>
              </a:r>
              <a:r>
                <a:rPr lang="en-US" sz="2799" dirty="0" err="1">
                  <a:solidFill>
                    <a:srgbClr val="000000"/>
                  </a:solidFill>
                  <a:latin typeface="Poppins Light"/>
                </a:rPr>
                <a:t>Auswirkungen</a:t>
              </a:r>
              <a:r>
                <a:rPr lang="en-US" sz="2799" dirty="0">
                  <a:solidFill>
                    <a:srgbClr val="000000"/>
                  </a:solidFill>
                  <a:latin typeface="Poppins Light"/>
                </a:rPr>
                <a:t> </a:t>
              </a:r>
              <a:r>
                <a:rPr lang="en-US" sz="2799" dirty="0" err="1">
                  <a:solidFill>
                    <a:srgbClr val="000000"/>
                  </a:solidFill>
                  <a:latin typeface="Poppins Light"/>
                </a:rPr>
                <a:t>haben</a:t>
              </a:r>
              <a:r>
                <a:rPr lang="en-US" sz="2799" dirty="0">
                  <a:solidFill>
                    <a:srgbClr val="000000"/>
                  </a:solidFill>
                  <a:latin typeface="Poppins Light"/>
                </a:rPr>
                <a:t> </a:t>
              </a:r>
              <a:r>
                <a:rPr lang="en-US" sz="2799" dirty="0" err="1">
                  <a:solidFill>
                    <a:srgbClr val="000000"/>
                  </a:solidFill>
                  <a:latin typeface="Poppins Light"/>
                </a:rPr>
                <a:t>diese</a:t>
              </a:r>
              <a:r>
                <a:rPr lang="en-US" sz="2799" dirty="0">
                  <a:solidFill>
                    <a:srgbClr val="000000"/>
                  </a:solidFill>
                  <a:latin typeface="Poppins Light"/>
                </a:rPr>
                <a:t> </a:t>
              </a:r>
              <a:r>
                <a:rPr lang="en-US" sz="2799" dirty="0" err="1">
                  <a:solidFill>
                    <a:srgbClr val="000000"/>
                  </a:solidFill>
                  <a:latin typeface="Poppins Light"/>
                </a:rPr>
                <a:t>Veränderungen</a:t>
              </a:r>
              <a:r>
                <a:rPr lang="en-US" sz="2799" dirty="0">
                  <a:solidFill>
                    <a:srgbClr val="000000"/>
                  </a:solidFill>
                  <a:latin typeface="Poppins Light"/>
                </a:rPr>
                <a:t> auf die </a:t>
              </a:r>
              <a:r>
                <a:rPr lang="en-US" sz="2799" dirty="0" err="1">
                  <a:solidFill>
                    <a:srgbClr val="000000"/>
                  </a:solidFill>
                  <a:latin typeface="Poppins Light"/>
                </a:rPr>
                <a:t>Umsetzung</a:t>
              </a:r>
              <a:r>
                <a:rPr lang="en-US" sz="2799" dirty="0">
                  <a:solidFill>
                    <a:srgbClr val="000000"/>
                  </a:solidFill>
                  <a:latin typeface="Poppins Light"/>
                </a:rPr>
                <a:t> und </a:t>
              </a:r>
              <a:r>
                <a:rPr lang="en-US" sz="2799" dirty="0" err="1">
                  <a:solidFill>
                    <a:srgbClr val="000000"/>
                  </a:solidFill>
                  <a:latin typeface="Poppins Light"/>
                </a:rPr>
                <a:t>Fortbildung</a:t>
              </a:r>
              <a:r>
                <a:rPr lang="en-US" sz="2799" dirty="0">
                  <a:solidFill>
                    <a:srgbClr val="000000"/>
                  </a:solidFill>
                  <a:latin typeface="Poppins Light"/>
                </a:rPr>
                <a:t> von </a:t>
              </a:r>
              <a:r>
                <a:rPr lang="en-US" sz="2799" dirty="0" err="1">
                  <a:solidFill>
                    <a:srgbClr val="000000"/>
                  </a:solidFill>
                  <a:latin typeface="Poppins Light"/>
                </a:rPr>
                <a:t>Inklusionsprogrammen</a:t>
              </a:r>
              <a:r>
                <a:rPr lang="en-US" sz="2799" dirty="0">
                  <a:solidFill>
                    <a:srgbClr val="000000"/>
                  </a:solidFill>
                  <a:latin typeface="Poppins Light"/>
                </a:rPr>
                <a:t> auf </a:t>
              </a:r>
              <a:r>
                <a:rPr lang="en-US" sz="2799" dirty="0" err="1">
                  <a:solidFill>
                    <a:srgbClr val="000000"/>
                  </a:solidFill>
                  <a:latin typeface="Poppins Light"/>
                </a:rPr>
                <a:t>nationaler</a:t>
              </a:r>
              <a:r>
                <a:rPr lang="en-US" sz="2799" dirty="0">
                  <a:solidFill>
                    <a:srgbClr val="000000"/>
                  </a:solidFill>
                  <a:latin typeface="Poppins Light"/>
                </a:rPr>
                <a:t> und </a:t>
              </a:r>
              <a:r>
                <a:rPr lang="en-US" sz="2799" dirty="0" err="1">
                  <a:solidFill>
                    <a:srgbClr val="000000"/>
                  </a:solidFill>
                  <a:latin typeface="Poppins Light"/>
                </a:rPr>
                <a:t>internationaler</a:t>
              </a:r>
              <a:r>
                <a:rPr lang="en-US" sz="2799" dirty="0">
                  <a:solidFill>
                    <a:srgbClr val="000000"/>
                  </a:solidFill>
                  <a:latin typeface="Poppins Light"/>
                </a:rPr>
                <a:t> Ebene?</a:t>
              </a:r>
            </a:p>
          </p:txBody>
        </p:sp>
        <p:sp>
          <p:nvSpPr>
            <p:cNvPr id="9" name="TextBox 9"/>
            <p:cNvSpPr txBox="1"/>
            <p:nvPr/>
          </p:nvSpPr>
          <p:spPr>
            <a:xfrm>
              <a:off x="0" y="-40600"/>
              <a:ext cx="9524816" cy="1007957"/>
            </a:xfrm>
            <a:prstGeom prst="rect">
              <a:avLst/>
            </a:prstGeom>
          </p:spPr>
          <p:txBody>
            <a:bodyPr lIns="0" tIns="0" rIns="0" bIns="0" rtlCol="0" anchor="t">
              <a:spAutoFit/>
            </a:bodyPr>
            <a:lstStyle/>
            <a:p>
              <a:pPr algn="ctr">
                <a:lnSpc>
                  <a:spcPts val="6370"/>
                </a:lnSpc>
              </a:pPr>
              <a:r>
                <a:rPr lang="en-US" sz="4550">
                  <a:solidFill>
                    <a:srgbClr val="000000"/>
                  </a:solidFill>
                  <a:latin typeface="Poppins Medium"/>
                </a:rPr>
                <a:t>Forschungsfrage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3423987" cy="3031785"/>
          </a:xfrm>
          <a:custGeom>
            <a:avLst/>
            <a:gdLst/>
            <a:ahLst/>
            <a:cxnLst/>
            <a:rect l="l" t="t" r="r" b="b"/>
            <a:pathLst>
              <a:path w="3423987" h="3031785">
                <a:moveTo>
                  <a:pt x="0" y="0"/>
                </a:moveTo>
                <a:lnTo>
                  <a:pt x="3423987" y="0"/>
                </a:lnTo>
                <a:lnTo>
                  <a:pt x="3423987" y="3031785"/>
                </a:lnTo>
                <a:lnTo>
                  <a:pt x="0" y="3031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11310" y="6511787"/>
            <a:ext cx="5629353" cy="5486061"/>
          </a:xfrm>
          <a:custGeom>
            <a:avLst/>
            <a:gdLst/>
            <a:ahLst/>
            <a:cxnLst/>
            <a:rect l="l" t="t" r="r" b="b"/>
            <a:pathLst>
              <a:path w="5629353" h="5486061">
                <a:moveTo>
                  <a:pt x="0" y="0"/>
                </a:moveTo>
                <a:lnTo>
                  <a:pt x="5629353" y="0"/>
                </a:lnTo>
                <a:lnTo>
                  <a:pt x="5629353" y="5486061"/>
                </a:lnTo>
                <a:lnTo>
                  <a:pt x="0" y="54860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1028700" y="1019175"/>
            <a:ext cx="15616290" cy="769441"/>
          </a:xfrm>
          <a:prstGeom prst="rect">
            <a:avLst/>
          </a:prstGeom>
        </p:spPr>
        <p:txBody>
          <a:bodyPr wrap="square" lIns="0" tIns="0" rIns="0" bIns="0" rtlCol="0" anchor="t">
            <a:spAutoFit/>
          </a:bodyPr>
          <a:lstStyle/>
          <a:p>
            <a:pPr algn="ctr">
              <a:lnSpc>
                <a:spcPts val="6000"/>
              </a:lnSpc>
            </a:pPr>
            <a:r>
              <a:rPr lang="en-US" sz="5000" dirty="0">
                <a:solidFill>
                  <a:srgbClr val="000000"/>
                </a:solidFill>
                <a:latin typeface="Glacial Indifference"/>
              </a:rPr>
              <a:t>Conceptual </a:t>
            </a:r>
            <a:r>
              <a:rPr lang="en-US" sz="5000" dirty="0" smtClean="0">
                <a:solidFill>
                  <a:srgbClr val="000000"/>
                </a:solidFill>
                <a:latin typeface="Glacial Indifference"/>
              </a:rPr>
              <a:t>Framework / </a:t>
            </a:r>
            <a:r>
              <a:rPr lang="en-US" sz="5000" dirty="0" err="1" smtClean="0">
                <a:solidFill>
                  <a:srgbClr val="000000"/>
                </a:solidFill>
                <a:latin typeface="Glacial Indifference"/>
              </a:rPr>
              <a:t>Konzeptueller</a:t>
            </a:r>
            <a:r>
              <a:rPr lang="en-US" sz="5000" dirty="0" smtClean="0">
                <a:solidFill>
                  <a:srgbClr val="000000"/>
                </a:solidFill>
                <a:latin typeface="Glacial Indifference"/>
              </a:rPr>
              <a:t> </a:t>
            </a:r>
            <a:r>
              <a:rPr lang="en-US" sz="5000" dirty="0" err="1" smtClean="0">
                <a:solidFill>
                  <a:srgbClr val="000000"/>
                </a:solidFill>
                <a:latin typeface="Glacial Indifference"/>
              </a:rPr>
              <a:t>Rahmen</a:t>
            </a:r>
            <a:endParaRPr lang="en-US" sz="5000" dirty="0">
              <a:solidFill>
                <a:srgbClr val="000000"/>
              </a:solidFill>
              <a:latin typeface="Glacial Indifference"/>
            </a:endParaRPr>
          </a:p>
        </p:txBody>
      </p:sp>
      <p:sp>
        <p:nvSpPr>
          <p:cNvPr id="8" name="Textfeld 7">
            <a:extLst>
              <a:ext uri="{FF2B5EF4-FFF2-40B4-BE49-F238E27FC236}">
                <a16:creationId xmlns:a16="http://schemas.microsoft.com/office/drawing/2014/main" xmlns="" id="{788D8011-21FF-6E18-694B-8A5F1444B1D8}"/>
              </a:ext>
            </a:extLst>
          </p:cNvPr>
          <p:cNvSpPr txBox="1"/>
          <p:nvPr/>
        </p:nvSpPr>
        <p:spPr>
          <a:xfrm>
            <a:off x="1000068" y="2786046"/>
            <a:ext cx="15983000" cy="5940088"/>
          </a:xfrm>
          <a:prstGeom prst="rect">
            <a:avLst/>
          </a:prstGeom>
          <a:noFill/>
        </p:spPr>
        <p:txBody>
          <a:bodyPr wrap="square">
            <a:spAutoFit/>
          </a:bodyPr>
          <a:lstStyle/>
          <a:p>
            <a:r>
              <a:rPr lang="de-DE" sz="2000" dirty="0" smtClean="0">
                <a:latin typeface=""/>
              </a:rPr>
              <a:t>Annedore </a:t>
            </a:r>
            <a:r>
              <a:rPr lang="de-DE" sz="2000" dirty="0">
                <a:latin typeface=""/>
              </a:rPr>
              <a:t>Prengel, </a:t>
            </a:r>
            <a:r>
              <a:rPr lang="de-DE" sz="2000" dirty="0" err="1">
                <a:latin typeface=""/>
              </a:rPr>
              <a:t>Pedagogy</a:t>
            </a:r>
            <a:r>
              <a:rPr lang="de-DE" sz="2000" dirty="0">
                <a:latin typeface=""/>
              </a:rPr>
              <a:t> </a:t>
            </a:r>
            <a:r>
              <a:rPr lang="de-DE" sz="2000" dirty="0" err="1">
                <a:latin typeface=""/>
              </a:rPr>
              <a:t>of</a:t>
            </a:r>
            <a:r>
              <a:rPr lang="de-DE" sz="2000" dirty="0">
                <a:latin typeface=""/>
              </a:rPr>
              <a:t> </a:t>
            </a:r>
            <a:r>
              <a:rPr lang="de-DE" sz="2000" dirty="0" err="1">
                <a:latin typeface=""/>
              </a:rPr>
              <a:t>Diversity</a:t>
            </a:r>
            <a:r>
              <a:rPr lang="de-DE" sz="2000" dirty="0">
                <a:latin typeface=""/>
              </a:rPr>
              <a:t>. 1993, </a:t>
            </a:r>
            <a:r>
              <a:rPr lang="de-DE" sz="2000" dirty="0" err="1">
                <a:latin typeface=""/>
              </a:rPr>
              <a:t>broad</a:t>
            </a:r>
            <a:r>
              <a:rPr lang="de-DE" sz="2000" dirty="0">
                <a:latin typeface=""/>
              </a:rPr>
              <a:t> </a:t>
            </a:r>
            <a:r>
              <a:rPr lang="de-DE" sz="2000" dirty="0" err="1">
                <a:latin typeface=""/>
              </a:rPr>
              <a:t>concept</a:t>
            </a:r>
            <a:r>
              <a:rPr lang="de-DE" sz="2000" dirty="0">
                <a:latin typeface=""/>
              </a:rPr>
              <a:t> </a:t>
            </a:r>
            <a:r>
              <a:rPr lang="de-DE" sz="2000" dirty="0" err="1">
                <a:latin typeface=""/>
              </a:rPr>
              <a:t>of</a:t>
            </a:r>
            <a:r>
              <a:rPr lang="de-DE" sz="2000" dirty="0">
                <a:latin typeface=""/>
              </a:rPr>
              <a:t> </a:t>
            </a:r>
            <a:r>
              <a:rPr lang="de-DE" sz="2000" dirty="0" err="1">
                <a:latin typeface=""/>
              </a:rPr>
              <a:t>inclusion</a:t>
            </a:r>
            <a:endParaRPr lang="de-DE" sz="2000" dirty="0">
              <a:latin typeface=""/>
            </a:endParaRPr>
          </a:p>
          <a:p>
            <a:endParaRPr lang="de-DE" sz="2000" dirty="0">
              <a:latin typeface=""/>
            </a:endParaRPr>
          </a:p>
          <a:p>
            <a:r>
              <a:rPr lang="de-DE" sz="2000" dirty="0" smtClean="0">
                <a:latin typeface=""/>
              </a:rPr>
              <a:t>Irmgard </a:t>
            </a:r>
            <a:r>
              <a:rPr lang="de-DE" sz="2000" dirty="0">
                <a:latin typeface=""/>
              </a:rPr>
              <a:t>Merkt, Musikdidaktik, 2019, </a:t>
            </a:r>
            <a:r>
              <a:rPr lang="de-DE" sz="2000" dirty="0" err="1">
                <a:latin typeface=""/>
              </a:rPr>
              <a:t>future</a:t>
            </a:r>
            <a:r>
              <a:rPr lang="de-DE" sz="2000" dirty="0">
                <a:latin typeface=""/>
              </a:rPr>
              <a:t> </a:t>
            </a:r>
            <a:r>
              <a:rPr lang="de-DE" sz="2000" dirty="0" err="1">
                <a:latin typeface=""/>
              </a:rPr>
              <a:t>teachers</a:t>
            </a:r>
            <a:r>
              <a:rPr lang="de-DE" sz="2000" dirty="0">
                <a:latin typeface=""/>
              </a:rPr>
              <a:t> </a:t>
            </a:r>
            <a:r>
              <a:rPr lang="de-DE" sz="2000" dirty="0" err="1">
                <a:latin typeface=""/>
              </a:rPr>
              <a:t>can</a:t>
            </a:r>
            <a:r>
              <a:rPr lang="de-DE" sz="2000" dirty="0">
                <a:latin typeface=""/>
              </a:rPr>
              <a:t> </a:t>
            </a:r>
            <a:r>
              <a:rPr lang="de-DE" sz="2000" dirty="0" err="1">
                <a:latin typeface=""/>
              </a:rPr>
              <a:t>be</a:t>
            </a:r>
            <a:r>
              <a:rPr lang="de-DE" sz="2000" dirty="0">
                <a:latin typeface=""/>
              </a:rPr>
              <a:t> </a:t>
            </a:r>
            <a:r>
              <a:rPr lang="de-DE" sz="2000" dirty="0" err="1">
                <a:latin typeface=""/>
              </a:rPr>
              <a:t>enabled</a:t>
            </a:r>
            <a:r>
              <a:rPr lang="de-DE" sz="2000" dirty="0">
                <a:latin typeface=""/>
              </a:rPr>
              <a:t> </a:t>
            </a:r>
            <a:r>
              <a:rPr lang="de-DE" sz="2000" dirty="0" err="1">
                <a:latin typeface=""/>
              </a:rPr>
              <a:t>to</a:t>
            </a:r>
            <a:r>
              <a:rPr lang="de-DE" sz="2000" dirty="0">
                <a:latin typeface=""/>
              </a:rPr>
              <a:t> support </a:t>
            </a:r>
            <a:r>
              <a:rPr lang="de-DE" sz="2000" dirty="0" err="1">
                <a:latin typeface=""/>
              </a:rPr>
              <a:t>people</a:t>
            </a:r>
            <a:r>
              <a:rPr lang="de-DE" sz="2000" dirty="0">
                <a:latin typeface=""/>
              </a:rPr>
              <a:t> </a:t>
            </a:r>
            <a:r>
              <a:rPr lang="de-DE" sz="2000" dirty="0" err="1">
                <a:latin typeface=""/>
              </a:rPr>
              <a:t>with</a:t>
            </a:r>
            <a:r>
              <a:rPr lang="de-DE" sz="2000" dirty="0">
                <a:latin typeface=""/>
              </a:rPr>
              <a:t> different </a:t>
            </a:r>
            <a:r>
              <a:rPr lang="de-DE" sz="2000" dirty="0" err="1">
                <a:latin typeface=""/>
              </a:rPr>
              <a:t>learning</a:t>
            </a:r>
            <a:r>
              <a:rPr lang="de-DE" sz="2000" dirty="0">
                <a:latin typeface=""/>
              </a:rPr>
              <a:t> </a:t>
            </a:r>
            <a:r>
              <a:rPr lang="de-DE" sz="2000" dirty="0" err="1">
                <a:latin typeface=""/>
              </a:rPr>
              <a:t>experience</a:t>
            </a:r>
            <a:r>
              <a:rPr lang="de-DE" sz="2000" dirty="0">
                <a:latin typeface=""/>
              </a:rPr>
              <a:t> </a:t>
            </a:r>
          </a:p>
          <a:p>
            <a:endParaRPr lang="de-DE" sz="2000" dirty="0">
              <a:latin typeface=""/>
            </a:endParaRPr>
          </a:p>
          <a:p>
            <a:r>
              <a:rPr lang="de-DE" sz="2000" dirty="0" smtClean="0">
                <a:latin typeface=""/>
              </a:rPr>
              <a:t>J</a:t>
            </a:r>
            <a:r>
              <a:rPr lang="de-DE" sz="2000" dirty="0" smtClean="0">
                <a:latin typeface=""/>
              </a:rPr>
              <a:t>uliane </a:t>
            </a:r>
            <a:r>
              <a:rPr lang="de-DE" sz="2000" dirty="0">
                <a:latin typeface=""/>
              </a:rPr>
              <a:t>Gerland, Susanne </a:t>
            </a:r>
            <a:r>
              <a:rPr lang="de-DE" sz="2000" dirty="0" err="1">
                <a:latin typeface=""/>
              </a:rPr>
              <a:t>Keuchel</a:t>
            </a:r>
            <a:r>
              <a:rPr lang="de-DE" sz="2000" dirty="0">
                <a:latin typeface=""/>
              </a:rPr>
              <a:t>, 2016, </a:t>
            </a:r>
            <a:r>
              <a:rPr lang="de-DE" sz="2000" dirty="0" err="1">
                <a:latin typeface=""/>
              </a:rPr>
              <a:t>Reflections</a:t>
            </a:r>
            <a:r>
              <a:rPr lang="de-DE" sz="2000" dirty="0">
                <a:latin typeface=""/>
              </a:rPr>
              <a:t> on Art, Culture and </a:t>
            </a:r>
            <a:r>
              <a:rPr lang="de-DE" sz="2000" dirty="0" err="1">
                <a:latin typeface=""/>
              </a:rPr>
              <a:t>Inclusion</a:t>
            </a:r>
            <a:endParaRPr lang="de-DE" sz="2000" dirty="0">
              <a:latin typeface=""/>
            </a:endParaRPr>
          </a:p>
          <a:p>
            <a:endParaRPr lang="de-DE" sz="2000" dirty="0">
              <a:latin typeface=""/>
            </a:endParaRPr>
          </a:p>
          <a:p>
            <a:r>
              <a:rPr lang="de-DE" sz="2000" dirty="0" smtClean="0">
                <a:latin typeface=""/>
              </a:rPr>
              <a:t>A</a:t>
            </a:r>
            <a:r>
              <a:rPr lang="de-DE" sz="2000" dirty="0" smtClean="0">
                <a:latin typeface=""/>
              </a:rPr>
              <a:t>lexandra </a:t>
            </a:r>
            <a:r>
              <a:rPr lang="de-DE" sz="2000" dirty="0" err="1">
                <a:latin typeface=""/>
              </a:rPr>
              <a:t>Kertz</a:t>
            </a:r>
            <a:r>
              <a:rPr lang="de-DE" sz="2000" dirty="0">
                <a:latin typeface=""/>
              </a:rPr>
              <a:t>-Welzel, 2014, </a:t>
            </a:r>
            <a:r>
              <a:rPr lang="de-DE" sz="2000" dirty="0" err="1">
                <a:latin typeface=""/>
              </a:rPr>
              <a:t>Reflections</a:t>
            </a:r>
            <a:r>
              <a:rPr lang="de-DE" sz="2000" dirty="0">
                <a:latin typeface=""/>
              </a:rPr>
              <a:t> on Personal Development </a:t>
            </a:r>
            <a:r>
              <a:rPr lang="de-DE" sz="2000" dirty="0" err="1">
                <a:latin typeface=""/>
              </a:rPr>
              <a:t>through</a:t>
            </a:r>
            <a:r>
              <a:rPr lang="de-DE" sz="2000" dirty="0">
                <a:latin typeface=""/>
              </a:rPr>
              <a:t> Teaching Musical Ensembles</a:t>
            </a:r>
          </a:p>
          <a:p>
            <a:endParaRPr lang="de-DE" sz="2000" dirty="0">
              <a:latin typeface=""/>
            </a:endParaRPr>
          </a:p>
          <a:p>
            <a:r>
              <a:rPr lang="de-DE" sz="2000" dirty="0" smtClean="0">
                <a:latin typeface=""/>
              </a:rPr>
              <a:t>V</a:t>
            </a:r>
            <a:r>
              <a:rPr lang="de-DE" sz="2000" dirty="0" smtClean="0">
                <a:latin typeface=""/>
              </a:rPr>
              <a:t>era </a:t>
            </a:r>
            <a:r>
              <a:rPr lang="de-DE" sz="2000" dirty="0">
                <a:latin typeface=""/>
              </a:rPr>
              <a:t>Moser, Birgit Lütje-Klose, School </a:t>
            </a:r>
            <a:r>
              <a:rPr lang="de-DE" sz="2000" dirty="0" err="1">
                <a:latin typeface=""/>
              </a:rPr>
              <a:t>Inclusion</a:t>
            </a:r>
            <a:endParaRPr lang="de-DE" sz="2000" dirty="0">
              <a:latin typeface=""/>
            </a:endParaRPr>
          </a:p>
          <a:p>
            <a:endParaRPr lang="de-DE" sz="2000" dirty="0">
              <a:latin typeface=""/>
            </a:endParaRPr>
          </a:p>
          <a:p>
            <a:r>
              <a:rPr lang="de-DE" sz="2000" dirty="0" smtClean="0">
                <a:latin typeface=""/>
              </a:rPr>
              <a:t>Eva </a:t>
            </a:r>
            <a:r>
              <a:rPr lang="de-DE" sz="2000" dirty="0">
                <a:latin typeface=""/>
              </a:rPr>
              <a:t>Krebber-Steinberger, </a:t>
            </a:r>
            <a:r>
              <a:rPr lang="de-DE" sz="2000" dirty="0" err="1">
                <a:latin typeface=""/>
              </a:rPr>
              <a:t>Inclusion</a:t>
            </a:r>
            <a:r>
              <a:rPr lang="de-DE" sz="2000" dirty="0">
                <a:latin typeface=""/>
              </a:rPr>
              <a:t> and Change </a:t>
            </a:r>
            <a:r>
              <a:rPr lang="de-DE" sz="2000" dirty="0" err="1">
                <a:latin typeface=""/>
              </a:rPr>
              <a:t>of</a:t>
            </a:r>
            <a:r>
              <a:rPr lang="de-DE" sz="2000" dirty="0">
                <a:latin typeface=""/>
              </a:rPr>
              <a:t> </a:t>
            </a:r>
            <a:r>
              <a:rPr lang="de-DE" sz="2000" dirty="0" err="1">
                <a:latin typeface=""/>
              </a:rPr>
              <a:t>Perspective</a:t>
            </a:r>
            <a:endParaRPr lang="de-DE" sz="2000" dirty="0">
              <a:latin typeface=""/>
            </a:endParaRPr>
          </a:p>
          <a:p>
            <a:endParaRPr lang="de-DE" sz="2000" dirty="0">
              <a:latin typeface=""/>
            </a:endParaRPr>
          </a:p>
          <a:p>
            <a:r>
              <a:rPr lang="de-DE" sz="2000" dirty="0" smtClean="0">
                <a:latin typeface=""/>
              </a:rPr>
              <a:t>Verena </a:t>
            </a:r>
            <a:r>
              <a:rPr lang="de-DE" sz="2000" dirty="0">
                <a:latin typeface=""/>
              </a:rPr>
              <a:t>Freytag, 2016, Inclusive Dance </a:t>
            </a:r>
            <a:r>
              <a:rPr lang="de-DE" sz="2000" dirty="0" err="1">
                <a:latin typeface=""/>
              </a:rPr>
              <a:t>as</a:t>
            </a:r>
            <a:r>
              <a:rPr lang="de-DE" sz="2000" dirty="0">
                <a:latin typeface=""/>
              </a:rPr>
              <a:t> a </a:t>
            </a:r>
            <a:r>
              <a:rPr lang="de-DE" sz="2000" dirty="0" err="1">
                <a:latin typeface=""/>
              </a:rPr>
              <a:t>role</a:t>
            </a:r>
            <a:r>
              <a:rPr lang="de-DE" sz="2000" dirty="0">
                <a:latin typeface=""/>
              </a:rPr>
              <a:t> model </a:t>
            </a:r>
            <a:r>
              <a:rPr lang="de-DE" sz="2000" dirty="0" err="1">
                <a:latin typeface=""/>
              </a:rPr>
              <a:t>for</a:t>
            </a:r>
            <a:r>
              <a:rPr lang="de-DE" sz="2000" dirty="0">
                <a:latin typeface=""/>
              </a:rPr>
              <a:t> Inclusive Education, 2023</a:t>
            </a:r>
          </a:p>
          <a:p>
            <a:endParaRPr lang="de-DE" sz="2000" dirty="0" smtClean="0">
              <a:latin typeface=""/>
            </a:endParaRPr>
          </a:p>
          <a:p>
            <a:r>
              <a:rPr lang="de-DE" sz="2000" dirty="0" smtClean="0">
                <a:latin typeface=""/>
              </a:rPr>
              <a:t>Antonio </a:t>
            </a:r>
            <a:r>
              <a:rPr lang="de-DE" sz="2000" dirty="0" err="1">
                <a:latin typeface=""/>
              </a:rPr>
              <a:t>Gramschi</a:t>
            </a:r>
            <a:r>
              <a:rPr lang="de-DE" sz="2000" dirty="0">
                <a:latin typeface=""/>
              </a:rPr>
              <a:t>, Education </a:t>
            </a:r>
            <a:r>
              <a:rPr lang="de-DE" sz="2000" dirty="0" err="1">
                <a:latin typeface=""/>
              </a:rPr>
              <a:t>as</a:t>
            </a:r>
            <a:r>
              <a:rPr lang="de-DE" sz="2000" dirty="0">
                <a:latin typeface=""/>
              </a:rPr>
              <a:t> </a:t>
            </a:r>
            <a:r>
              <a:rPr lang="de-DE" sz="2000" dirty="0" err="1">
                <a:latin typeface=""/>
              </a:rPr>
              <a:t>the</a:t>
            </a:r>
            <a:r>
              <a:rPr lang="de-DE" sz="2000" dirty="0">
                <a:latin typeface=""/>
              </a:rPr>
              <a:t> Key </a:t>
            </a:r>
            <a:r>
              <a:rPr lang="de-DE" sz="2000" dirty="0" err="1">
                <a:latin typeface=""/>
              </a:rPr>
              <a:t>to</a:t>
            </a:r>
            <a:r>
              <a:rPr lang="de-DE" sz="2000" dirty="0">
                <a:latin typeface=""/>
              </a:rPr>
              <a:t> </a:t>
            </a:r>
            <a:r>
              <a:rPr lang="de-DE" sz="2000" dirty="0" err="1">
                <a:latin typeface=""/>
              </a:rPr>
              <a:t>Changes</a:t>
            </a:r>
            <a:endParaRPr lang="de-DE" sz="2000" dirty="0">
              <a:latin typeface=""/>
            </a:endParaRPr>
          </a:p>
          <a:p>
            <a:endParaRPr lang="de-DE" sz="2000" dirty="0">
              <a:latin typeface=""/>
            </a:endParaRPr>
          </a:p>
          <a:p>
            <a:r>
              <a:rPr lang="de-DE" sz="2000" dirty="0" smtClean="0">
                <a:latin typeface=""/>
              </a:rPr>
              <a:t>U</a:t>
            </a:r>
            <a:r>
              <a:rPr lang="de-DE" sz="2000" dirty="0" smtClean="0">
                <a:latin typeface=""/>
              </a:rPr>
              <a:t>N </a:t>
            </a:r>
            <a:r>
              <a:rPr lang="de-DE" sz="2000" dirty="0">
                <a:latin typeface=""/>
              </a:rPr>
              <a:t>Convention on </a:t>
            </a:r>
            <a:r>
              <a:rPr lang="de-DE" sz="2000" dirty="0" err="1">
                <a:latin typeface=""/>
              </a:rPr>
              <a:t>the</a:t>
            </a:r>
            <a:r>
              <a:rPr lang="de-DE" sz="2000" dirty="0">
                <a:latin typeface=""/>
              </a:rPr>
              <a:t> Rights </a:t>
            </a:r>
            <a:r>
              <a:rPr lang="de-DE" sz="2000" dirty="0" err="1">
                <a:latin typeface=""/>
              </a:rPr>
              <a:t>of</a:t>
            </a:r>
            <a:r>
              <a:rPr lang="de-DE" sz="2000" dirty="0">
                <a:latin typeface=""/>
              </a:rPr>
              <a:t> </a:t>
            </a:r>
            <a:r>
              <a:rPr lang="de-DE" sz="2000" dirty="0" err="1">
                <a:latin typeface=""/>
              </a:rPr>
              <a:t>Persons</a:t>
            </a:r>
            <a:r>
              <a:rPr lang="de-DE" sz="2000" dirty="0">
                <a:latin typeface=""/>
              </a:rPr>
              <a:t> </a:t>
            </a:r>
            <a:r>
              <a:rPr lang="de-DE" sz="2000" dirty="0" err="1">
                <a:latin typeface=""/>
              </a:rPr>
              <a:t>with</a:t>
            </a:r>
            <a:r>
              <a:rPr lang="de-DE" sz="2000" dirty="0">
                <a:latin typeface=""/>
              </a:rPr>
              <a:t> </a:t>
            </a:r>
            <a:r>
              <a:rPr lang="de-DE" sz="2000" dirty="0" err="1">
                <a:latin typeface=""/>
              </a:rPr>
              <a:t>Disabilities</a:t>
            </a:r>
            <a:r>
              <a:rPr lang="de-DE" sz="2000" dirty="0">
                <a:latin typeface=""/>
              </a:rPr>
              <a:t>, </a:t>
            </a:r>
            <a:r>
              <a:rPr lang="de-DE" sz="2000" dirty="0" err="1">
                <a:latin typeface=""/>
              </a:rPr>
              <a:t>Article</a:t>
            </a:r>
            <a:r>
              <a:rPr lang="de-DE" sz="2000" dirty="0">
                <a:latin typeface=""/>
              </a:rPr>
              <a:t> 24</a:t>
            </a:r>
          </a:p>
          <a:p>
            <a:endParaRPr lang="de-DE" sz="2000" dirty="0">
              <a:latin typeface=""/>
            </a:endParaRPr>
          </a:p>
          <a:p>
            <a:r>
              <a:rPr lang="de-DE" sz="2000" dirty="0" smtClean="0">
                <a:latin typeface=""/>
              </a:rPr>
              <a:t>UN </a:t>
            </a:r>
            <a:r>
              <a:rPr lang="de-DE" sz="2000" dirty="0">
                <a:latin typeface=""/>
              </a:rPr>
              <a:t>Agenda 2030 </a:t>
            </a:r>
            <a:r>
              <a:rPr lang="de-DE" sz="2000" dirty="0" err="1">
                <a:latin typeface=""/>
              </a:rPr>
              <a:t>with</a:t>
            </a:r>
            <a:r>
              <a:rPr lang="de-DE" sz="2000" dirty="0">
                <a:latin typeface=""/>
              </a:rPr>
              <a:t> SDGs in </a:t>
            </a:r>
            <a:r>
              <a:rPr lang="de-DE" sz="2000" dirty="0" err="1">
                <a:latin typeface=""/>
              </a:rPr>
              <a:t>the</a:t>
            </a:r>
            <a:r>
              <a:rPr lang="de-DE" sz="2000" dirty="0">
                <a:latin typeface=""/>
              </a:rPr>
              <a:t> Field </a:t>
            </a:r>
            <a:r>
              <a:rPr lang="de-DE" sz="2000" dirty="0" err="1">
                <a:latin typeface=""/>
              </a:rPr>
              <a:t>of</a:t>
            </a:r>
            <a:r>
              <a:rPr lang="de-DE" sz="2000" dirty="0">
                <a:latin typeface=""/>
              </a:rPr>
              <a:t> Education</a:t>
            </a:r>
          </a:p>
        </p:txBody>
      </p:sp>
    </p:spTree>
    <p:extLst>
      <p:ext uri="{BB962C8B-B14F-4D97-AF65-F5344CB8AC3E}">
        <p14:creationId xmlns:p14="http://schemas.microsoft.com/office/powerpoint/2010/main" xmlns="" val="33329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a:off x="-4000591" y="-1896910"/>
            <a:ext cx="15073418" cy="15612970"/>
          </a:xfrm>
          <a:custGeom>
            <a:avLst/>
            <a:gdLst/>
            <a:ahLst/>
            <a:cxnLst/>
            <a:rect l="l" t="t" r="r" b="b"/>
            <a:pathLst>
              <a:path w="13349835" h="14530432">
                <a:moveTo>
                  <a:pt x="0" y="0"/>
                </a:moveTo>
                <a:lnTo>
                  <a:pt x="13349835" y="0"/>
                </a:lnTo>
                <a:lnTo>
                  <a:pt x="13349835" y="14530432"/>
                </a:lnTo>
                <a:lnTo>
                  <a:pt x="0" y="145304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de-DE" dirty="0"/>
          </a:p>
        </p:txBody>
      </p:sp>
      <p:sp>
        <p:nvSpPr>
          <p:cNvPr id="3" name="Freeform 3"/>
          <p:cNvSpPr/>
          <p:nvPr/>
        </p:nvSpPr>
        <p:spPr>
          <a:xfrm rot="-4103319">
            <a:off x="6599726" y="-824602"/>
            <a:ext cx="14273040" cy="15535281"/>
          </a:xfrm>
          <a:custGeom>
            <a:avLst/>
            <a:gdLst/>
            <a:ahLst/>
            <a:cxnLst/>
            <a:rect l="l" t="t" r="r" b="b"/>
            <a:pathLst>
              <a:path w="14273040" h="15535281">
                <a:moveTo>
                  <a:pt x="0" y="0"/>
                </a:moveTo>
                <a:lnTo>
                  <a:pt x="14273039" y="0"/>
                </a:lnTo>
                <a:lnTo>
                  <a:pt x="14273039" y="15535281"/>
                </a:lnTo>
                <a:lnTo>
                  <a:pt x="0" y="155352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de-DE" dirty="0"/>
          </a:p>
        </p:txBody>
      </p:sp>
      <p:sp>
        <p:nvSpPr>
          <p:cNvPr id="4" name="TextBox 4"/>
          <p:cNvSpPr txBox="1"/>
          <p:nvPr/>
        </p:nvSpPr>
        <p:spPr>
          <a:xfrm>
            <a:off x="1028700" y="962025"/>
            <a:ext cx="7143612" cy="704039"/>
          </a:xfrm>
          <a:prstGeom prst="rect">
            <a:avLst/>
          </a:prstGeom>
        </p:spPr>
        <p:txBody>
          <a:bodyPr lIns="0" tIns="0" rIns="0" bIns="0" rtlCol="0" anchor="t">
            <a:spAutoFit/>
          </a:bodyPr>
          <a:lstStyle/>
          <a:p>
            <a:pPr algn="ctr">
              <a:lnSpc>
                <a:spcPts val="5670"/>
              </a:lnSpc>
            </a:pPr>
            <a:r>
              <a:rPr lang="en-US" sz="4050" dirty="0">
                <a:solidFill>
                  <a:srgbClr val="000000"/>
                </a:solidFill>
                <a:latin typeface="Poppins Medium"/>
              </a:rPr>
              <a:t>Setting</a:t>
            </a:r>
          </a:p>
        </p:txBody>
      </p:sp>
      <p:sp>
        <p:nvSpPr>
          <p:cNvPr id="5" name="TextBox 5"/>
          <p:cNvSpPr txBox="1"/>
          <p:nvPr/>
        </p:nvSpPr>
        <p:spPr>
          <a:xfrm>
            <a:off x="9955406" y="964883"/>
            <a:ext cx="7143612" cy="679032"/>
          </a:xfrm>
          <a:prstGeom prst="rect">
            <a:avLst/>
          </a:prstGeom>
        </p:spPr>
        <p:txBody>
          <a:bodyPr lIns="0" tIns="0" rIns="0" bIns="0" rtlCol="0" anchor="t">
            <a:spAutoFit/>
          </a:bodyPr>
          <a:lstStyle/>
          <a:p>
            <a:pPr algn="ctr">
              <a:lnSpc>
                <a:spcPts val="5459"/>
              </a:lnSpc>
            </a:pPr>
            <a:r>
              <a:rPr lang="en-US" sz="3900" dirty="0">
                <a:solidFill>
                  <a:srgbClr val="000000"/>
                </a:solidFill>
                <a:latin typeface="Poppins Medium"/>
              </a:rPr>
              <a:t>Setting</a:t>
            </a:r>
          </a:p>
        </p:txBody>
      </p:sp>
      <p:sp>
        <p:nvSpPr>
          <p:cNvPr id="6" name="TextBox 6"/>
          <p:cNvSpPr txBox="1"/>
          <p:nvPr/>
        </p:nvSpPr>
        <p:spPr>
          <a:xfrm>
            <a:off x="805524" y="1779287"/>
            <a:ext cx="7589964" cy="7755969"/>
          </a:xfrm>
          <a:prstGeom prst="rect">
            <a:avLst/>
          </a:prstGeom>
        </p:spPr>
        <p:txBody>
          <a:bodyPr lIns="0" tIns="0" rIns="0" bIns="0" rtlCol="0" anchor="t">
            <a:spAutoFit/>
          </a:bodyPr>
          <a:lstStyle/>
          <a:p>
            <a:pPr marL="342900" indent="-342900">
              <a:lnSpc>
                <a:spcPct val="150000"/>
              </a:lnSpc>
              <a:buFont typeface="Arial" panose="020B0604020202020204" pitchFamily="34" charset="0"/>
              <a:buChar char="•"/>
            </a:pPr>
            <a:r>
              <a:rPr lang="en-US" sz="2400" dirty="0">
                <a:solidFill>
                  <a:srgbClr val="000000"/>
                </a:solidFill>
                <a:latin typeface=""/>
              </a:rPr>
              <a:t>Period: January to June 2023</a:t>
            </a:r>
          </a:p>
          <a:p>
            <a:pPr marL="342900" indent="-342900">
              <a:lnSpc>
                <a:spcPct val="150000"/>
              </a:lnSpc>
              <a:buFont typeface="Arial" panose="020B0604020202020204" pitchFamily="34" charset="0"/>
              <a:buChar char="•"/>
            </a:pPr>
            <a:r>
              <a:rPr lang="en-US" sz="2400" dirty="0">
                <a:solidFill>
                  <a:srgbClr val="000000"/>
                </a:solidFill>
                <a:latin typeface=""/>
              </a:rPr>
              <a:t>2 interviewers BH and DC</a:t>
            </a:r>
          </a:p>
          <a:p>
            <a:pPr marL="342900" indent="-342900">
              <a:lnSpc>
                <a:spcPct val="150000"/>
              </a:lnSpc>
              <a:buFont typeface="Arial" panose="020B0604020202020204" pitchFamily="34" charset="0"/>
              <a:buChar char="•"/>
            </a:pPr>
            <a:r>
              <a:rPr lang="en-US" sz="2400" dirty="0">
                <a:solidFill>
                  <a:srgbClr val="000000"/>
                </a:solidFill>
                <a:latin typeface=""/>
              </a:rPr>
              <a:t>13 experts from 9 institutions and 4 countries</a:t>
            </a:r>
          </a:p>
          <a:p>
            <a:pPr marL="342900" indent="-342900">
              <a:lnSpc>
                <a:spcPct val="150000"/>
              </a:lnSpc>
              <a:buFont typeface="Arial" panose="020B0604020202020204" pitchFamily="34" charset="0"/>
              <a:buChar char="•"/>
            </a:pPr>
            <a:r>
              <a:rPr lang="en-US" sz="2400" dirty="0">
                <a:solidFill>
                  <a:srgbClr val="000000"/>
                </a:solidFill>
                <a:latin typeface=""/>
              </a:rPr>
              <a:t>Age 28 to 78 years, including four German native speakers</a:t>
            </a:r>
          </a:p>
          <a:p>
            <a:pPr marL="342900" indent="-342900">
              <a:lnSpc>
                <a:spcPct val="150000"/>
              </a:lnSpc>
              <a:buFont typeface="Arial" panose="020B0604020202020204" pitchFamily="34" charset="0"/>
              <a:buChar char="•"/>
            </a:pPr>
            <a:r>
              <a:rPr lang="en-US" sz="2400" dirty="0">
                <a:solidFill>
                  <a:srgbClr val="000000"/>
                </a:solidFill>
                <a:latin typeface=""/>
              </a:rPr>
              <a:t>12 </a:t>
            </a:r>
            <a:r>
              <a:rPr lang="en-US" sz="2400" dirty="0" smtClean="0">
                <a:solidFill>
                  <a:srgbClr val="000000"/>
                </a:solidFill>
                <a:latin typeface=""/>
              </a:rPr>
              <a:t>female</a:t>
            </a:r>
            <a:endParaRPr lang="en-US" sz="2400" dirty="0">
              <a:solidFill>
                <a:srgbClr val="000000"/>
              </a:solidFill>
              <a:latin typeface=""/>
            </a:endParaRPr>
          </a:p>
          <a:p>
            <a:pPr marL="342900" indent="-342900">
              <a:lnSpc>
                <a:spcPct val="150000"/>
              </a:lnSpc>
              <a:buFont typeface="Arial" panose="020B0604020202020204" pitchFamily="34" charset="0"/>
              <a:buChar char="•"/>
            </a:pPr>
            <a:r>
              <a:rPr lang="en-US" sz="2400" dirty="0">
                <a:solidFill>
                  <a:srgbClr val="000000"/>
                </a:solidFill>
                <a:latin typeface=""/>
              </a:rPr>
              <a:t>semi-structured interviews with a narrative opening question</a:t>
            </a:r>
          </a:p>
          <a:p>
            <a:pPr marL="342900" indent="-342900">
              <a:lnSpc>
                <a:spcPct val="150000"/>
              </a:lnSpc>
              <a:buFont typeface="Arial" panose="020B0604020202020204" pitchFamily="34" charset="0"/>
              <a:buChar char="•"/>
            </a:pPr>
            <a:r>
              <a:rPr lang="en-US" sz="2400" dirty="0">
                <a:solidFill>
                  <a:srgbClr val="000000"/>
                </a:solidFill>
                <a:latin typeface=""/>
              </a:rPr>
              <a:t>six sets of questions</a:t>
            </a:r>
          </a:p>
          <a:p>
            <a:pPr marL="342900" indent="-342900">
              <a:lnSpc>
                <a:spcPct val="150000"/>
              </a:lnSpc>
              <a:buFont typeface="Arial" panose="020B0604020202020204" pitchFamily="34" charset="0"/>
              <a:buChar char="•"/>
            </a:pPr>
            <a:r>
              <a:rPr lang="en-US" sz="2400" dirty="0">
                <a:solidFill>
                  <a:srgbClr val="000000"/>
                </a:solidFill>
                <a:latin typeface=""/>
              </a:rPr>
              <a:t>recorded via zoom video, text files are </a:t>
            </a:r>
            <a:r>
              <a:rPr lang="en-US" sz="2400" dirty="0" smtClean="0">
                <a:solidFill>
                  <a:srgbClr val="000000"/>
                </a:solidFill>
                <a:latin typeface=""/>
              </a:rPr>
              <a:t>available</a:t>
            </a:r>
            <a:endParaRPr lang="en-US" sz="2400" dirty="0">
              <a:solidFill>
                <a:srgbClr val="000000"/>
              </a:solidFill>
              <a:latin typeface=""/>
            </a:endParaRPr>
          </a:p>
          <a:p>
            <a:pPr marL="342900" indent="-342900">
              <a:lnSpc>
                <a:spcPct val="150000"/>
              </a:lnSpc>
              <a:buFont typeface="Arial" panose="020B0604020202020204" pitchFamily="34" charset="0"/>
              <a:buChar char="•"/>
            </a:pPr>
            <a:r>
              <a:rPr lang="en-US" sz="2400" dirty="0">
                <a:solidFill>
                  <a:srgbClr val="000000"/>
                </a:solidFill>
                <a:latin typeface=""/>
              </a:rPr>
              <a:t>Responses were evaluated using methods of content analysis according to Philipp </a:t>
            </a:r>
            <a:r>
              <a:rPr lang="en-US" sz="2400" dirty="0" err="1">
                <a:solidFill>
                  <a:srgbClr val="000000"/>
                </a:solidFill>
                <a:latin typeface=""/>
              </a:rPr>
              <a:t>Mayring</a:t>
            </a:r>
            <a:endParaRPr lang="en-US" sz="2400" dirty="0">
              <a:solidFill>
                <a:srgbClr val="000000"/>
              </a:solidFill>
              <a:latin typeface=""/>
            </a:endParaRPr>
          </a:p>
          <a:p>
            <a:pPr marL="342900" indent="-342900">
              <a:lnSpc>
                <a:spcPct val="150000"/>
              </a:lnSpc>
              <a:buFont typeface="Arial" panose="020B0604020202020204" pitchFamily="34" charset="0"/>
              <a:buChar char="•"/>
            </a:pPr>
            <a:r>
              <a:rPr lang="en-US" sz="2400" dirty="0">
                <a:solidFill>
                  <a:srgbClr val="000000"/>
                </a:solidFill>
                <a:latin typeface=""/>
              </a:rPr>
              <a:t>interpretative and categorical methods were applied with the aim of identifying overarching patterns</a:t>
            </a:r>
            <a:endParaRPr lang="de-AT" sz="2400" dirty="0">
              <a:effectLst/>
              <a:latin typeface=""/>
              <a:ea typeface="Calibri" panose="020F0502020204030204" pitchFamily="34" charset="0"/>
              <a:cs typeface="Times New Roman" panose="02020603050405020304" pitchFamily="18" charset="0"/>
            </a:endParaRPr>
          </a:p>
        </p:txBody>
      </p:sp>
      <p:sp>
        <p:nvSpPr>
          <p:cNvPr id="7" name="TextBox 7"/>
          <p:cNvSpPr txBox="1"/>
          <p:nvPr/>
        </p:nvSpPr>
        <p:spPr>
          <a:xfrm>
            <a:off x="9755721" y="1718310"/>
            <a:ext cx="7966067" cy="8309967"/>
          </a:xfrm>
          <a:prstGeom prst="rect">
            <a:avLst/>
          </a:prstGeom>
        </p:spPr>
        <p:txBody>
          <a:bodyPr lIns="0" tIns="0" rIns="0" bIns="0" rtlCol="0" anchor="t">
            <a:spAutoFit/>
          </a:bodyPr>
          <a:lstStyle/>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Zeitraum: Januar bis Juni 2023</a:t>
            </a: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2 Interviewerinnen BH Und DC </a:t>
            </a: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13 Expert*innen aus 9 Institutionen und 4 Ländern</a:t>
            </a: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Alter 28 bis 78 Jahre, darunter vier deutsche Muttersprachler</a:t>
            </a: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12 </a:t>
            </a:r>
            <a:r>
              <a:rPr lang="de-AT" sz="2400" dirty="0" smtClean="0">
                <a:effectLst/>
                <a:latin typeface=""/>
                <a:ea typeface="Calibri" panose="020F0502020204030204" pitchFamily="34" charset="0"/>
                <a:cs typeface="Times New Roman" panose="02020603050405020304" pitchFamily="18" charset="0"/>
              </a:rPr>
              <a:t>weiblich</a:t>
            </a:r>
            <a:endParaRPr lang="de-AT" sz="2400" dirty="0">
              <a:effectLst/>
              <a:latin typeface=""/>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halbstrukturierte Interviews, versehen mit einer narrativen Eingangsfrage</a:t>
            </a: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sechs Fragenkomplexe</a:t>
            </a: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per Zoomvideo aufgezeichnet, Textdateien liegen </a:t>
            </a:r>
            <a:r>
              <a:rPr lang="de-AT" sz="2400" dirty="0" smtClean="0">
                <a:effectLst/>
                <a:latin typeface=""/>
                <a:ea typeface="Calibri" panose="020F0502020204030204" pitchFamily="34" charset="0"/>
                <a:cs typeface="Times New Roman" panose="02020603050405020304" pitchFamily="18" charset="0"/>
              </a:rPr>
              <a:t>vor</a:t>
            </a:r>
            <a:endParaRPr lang="de-AT" sz="2400" dirty="0">
              <a:latin typeface=""/>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de-AT" sz="2400" dirty="0">
                <a:effectLst/>
                <a:latin typeface=""/>
                <a:ea typeface="Calibri" panose="020F0502020204030204" pitchFamily="34" charset="0"/>
                <a:cs typeface="Times New Roman" panose="02020603050405020304" pitchFamily="18" charset="0"/>
              </a:rPr>
              <a:t>Antworten wurden mit Methoden der Inhaltsanalyse nach Philipp </a:t>
            </a:r>
            <a:r>
              <a:rPr lang="de-AT" sz="2400" dirty="0" err="1">
                <a:effectLst/>
                <a:latin typeface=""/>
                <a:ea typeface="Calibri" panose="020F0502020204030204" pitchFamily="34" charset="0"/>
                <a:cs typeface="Times New Roman" panose="02020603050405020304" pitchFamily="18" charset="0"/>
              </a:rPr>
              <a:t>Mayring</a:t>
            </a:r>
            <a:r>
              <a:rPr lang="de-AT" sz="2400" dirty="0">
                <a:effectLst/>
                <a:latin typeface=""/>
                <a:ea typeface="Calibri" panose="020F0502020204030204" pitchFamily="34" charset="0"/>
                <a:cs typeface="Times New Roman" panose="02020603050405020304" pitchFamily="18" charset="0"/>
              </a:rPr>
              <a:t> </a:t>
            </a:r>
            <a:r>
              <a:rPr lang="de-AT" sz="2400" dirty="0" smtClean="0">
                <a:effectLst/>
                <a:latin typeface=""/>
                <a:ea typeface="Calibri" panose="020F0502020204030204" pitchFamily="34" charset="0"/>
                <a:cs typeface="Times New Roman" panose="02020603050405020304" pitchFamily="18" charset="0"/>
              </a:rPr>
              <a:t>ausgewertet </a:t>
            </a:r>
          </a:p>
          <a:p>
            <a:pPr marL="342900" indent="-342900">
              <a:lnSpc>
                <a:spcPct val="150000"/>
              </a:lnSpc>
              <a:buFont typeface="Arial" panose="020B0604020202020204" pitchFamily="34" charset="0"/>
              <a:buChar char="•"/>
            </a:pPr>
            <a:r>
              <a:rPr lang="de-AT" sz="2400" dirty="0" smtClean="0">
                <a:effectLst/>
                <a:latin typeface=""/>
                <a:ea typeface="Calibri" panose="020F0502020204030204" pitchFamily="34" charset="0"/>
                <a:cs typeface="Times New Roman" panose="02020603050405020304" pitchFamily="18" charset="0"/>
              </a:rPr>
              <a:t>interpretative </a:t>
            </a:r>
            <a:r>
              <a:rPr lang="de-AT" sz="2400" dirty="0">
                <a:effectLst/>
                <a:latin typeface=""/>
                <a:ea typeface="Calibri" panose="020F0502020204030204" pitchFamily="34" charset="0"/>
                <a:cs typeface="Times New Roman" panose="02020603050405020304" pitchFamily="18" charset="0"/>
              </a:rPr>
              <a:t>und kategoriale Methoden wurden angewendet mit dem Ziel, übergreifende Muster zu erkennen</a:t>
            </a:r>
            <a:endParaRPr lang="en-US" sz="2400" dirty="0">
              <a:solidFill>
                <a:srgbClr val="000000"/>
              </a:solidFill>
              <a:latin typefa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a:off x="5929290" y="-714416"/>
            <a:ext cx="14815153" cy="15005365"/>
          </a:xfrm>
          <a:custGeom>
            <a:avLst/>
            <a:gdLst/>
            <a:ahLst/>
            <a:cxnLst/>
            <a:rect l="l" t="t" r="r" b="b"/>
            <a:pathLst>
              <a:path w="14434470" h="14938649">
                <a:moveTo>
                  <a:pt x="0" y="0"/>
                </a:moveTo>
                <a:lnTo>
                  <a:pt x="14434470" y="0"/>
                </a:lnTo>
                <a:lnTo>
                  <a:pt x="14434470" y="14938649"/>
                </a:lnTo>
                <a:lnTo>
                  <a:pt x="0" y="149386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785754" y="857220"/>
            <a:ext cx="12767216" cy="981075"/>
          </a:xfrm>
          <a:prstGeom prst="rect">
            <a:avLst/>
          </a:prstGeom>
        </p:spPr>
        <p:txBody>
          <a:bodyPr lIns="0" tIns="0" rIns="0" bIns="0" rtlCol="0" anchor="t">
            <a:spAutoFit/>
          </a:bodyPr>
          <a:lstStyle/>
          <a:p>
            <a:pPr>
              <a:lnSpc>
                <a:spcPts val="7679"/>
              </a:lnSpc>
            </a:pPr>
            <a:r>
              <a:rPr lang="en-US" sz="6399" dirty="0">
                <a:solidFill>
                  <a:srgbClr val="000000"/>
                </a:solidFill>
                <a:latin typeface="Glacial Indifference"/>
              </a:rPr>
              <a:t>METHOD</a:t>
            </a:r>
          </a:p>
        </p:txBody>
      </p:sp>
      <p:sp>
        <p:nvSpPr>
          <p:cNvPr id="4" name="Freeform 4"/>
          <p:cNvSpPr/>
          <p:nvPr/>
        </p:nvSpPr>
        <p:spPr>
          <a:xfrm>
            <a:off x="4124379" y="7454463"/>
            <a:ext cx="5019621" cy="5463533"/>
          </a:xfrm>
          <a:custGeom>
            <a:avLst/>
            <a:gdLst/>
            <a:ahLst/>
            <a:cxnLst/>
            <a:rect l="l" t="t" r="r" b="b"/>
            <a:pathLst>
              <a:path w="5019621" h="5463533">
                <a:moveTo>
                  <a:pt x="0" y="0"/>
                </a:moveTo>
                <a:lnTo>
                  <a:pt x="5019621" y="0"/>
                </a:lnTo>
                <a:lnTo>
                  <a:pt x="5019621" y="5463533"/>
                </a:lnTo>
                <a:lnTo>
                  <a:pt x="0" y="5463533"/>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9644066" y="857220"/>
            <a:ext cx="12767216" cy="981075"/>
          </a:xfrm>
          <a:prstGeom prst="rect">
            <a:avLst/>
          </a:prstGeom>
        </p:spPr>
        <p:txBody>
          <a:bodyPr lIns="0" tIns="0" rIns="0" bIns="0" rtlCol="0" anchor="t">
            <a:spAutoFit/>
          </a:bodyPr>
          <a:lstStyle/>
          <a:p>
            <a:pPr>
              <a:lnSpc>
                <a:spcPts val="7679"/>
              </a:lnSpc>
            </a:pPr>
            <a:r>
              <a:rPr lang="en-US" sz="6399" dirty="0">
                <a:solidFill>
                  <a:srgbClr val="000000"/>
                </a:solidFill>
                <a:latin typeface="Glacial Indifference"/>
              </a:rPr>
              <a:t>METHODE</a:t>
            </a:r>
          </a:p>
        </p:txBody>
      </p:sp>
      <p:sp>
        <p:nvSpPr>
          <p:cNvPr id="9" name="Textfeld 8">
            <a:extLst>
              <a:ext uri="{FF2B5EF4-FFF2-40B4-BE49-F238E27FC236}">
                <a16:creationId xmlns:a16="http://schemas.microsoft.com/office/drawing/2014/main" xmlns="" id="{60F3639F-32FA-82C5-CABD-7FF4CA755954}"/>
              </a:ext>
            </a:extLst>
          </p:cNvPr>
          <p:cNvSpPr txBox="1"/>
          <p:nvPr/>
        </p:nvSpPr>
        <p:spPr>
          <a:xfrm>
            <a:off x="714316" y="1857352"/>
            <a:ext cx="8701171" cy="7786747"/>
          </a:xfrm>
          <a:prstGeom prst="rect">
            <a:avLst/>
          </a:prstGeom>
          <a:noFill/>
        </p:spPr>
        <p:txBody>
          <a:bodyPr wrap="square">
            <a:spAutoFit/>
          </a:bodyPr>
          <a:lstStyle/>
          <a:p>
            <a:r>
              <a:rPr lang="de-DE" sz="2000" b="1" dirty="0"/>
              <a:t>Qualitative </a:t>
            </a:r>
            <a:r>
              <a:rPr lang="de-DE" sz="2000" b="1" dirty="0" err="1"/>
              <a:t>content</a:t>
            </a:r>
            <a:r>
              <a:rPr lang="de-DE" sz="2000" b="1" dirty="0"/>
              <a:t> </a:t>
            </a:r>
            <a:r>
              <a:rPr lang="de-DE" sz="2000" b="1" dirty="0" err="1"/>
              <a:t>analysis</a:t>
            </a:r>
            <a:r>
              <a:rPr lang="de-DE" sz="2000" b="1" dirty="0"/>
              <a:t> </a:t>
            </a:r>
            <a:r>
              <a:rPr lang="de-DE" sz="2000" b="1" dirty="0" err="1"/>
              <a:t>according</a:t>
            </a:r>
            <a:r>
              <a:rPr lang="de-DE" sz="2000" b="1" dirty="0"/>
              <a:t> </a:t>
            </a:r>
            <a:r>
              <a:rPr lang="de-DE" sz="2000" b="1" dirty="0" err="1"/>
              <a:t>to</a:t>
            </a:r>
            <a:r>
              <a:rPr lang="de-DE" sz="2000" b="1" dirty="0"/>
              <a:t> Philipp Mayring</a:t>
            </a:r>
          </a:p>
          <a:p>
            <a:pPr>
              <a:buFont typeface="Arial" pitchFamily="34" charset="0"/>
              <a:buChar char="•"/>
            </a:pPr>
            <a:r>
              <a:rPr lang="de-DE" sz="2000" dirty="0" smtClean="0"/>
              <a:t> Structured</a:t>
            </a:r>
            <a:r>
              <a:rPr lang="de-DE" sz="2000" dirty="0"/>
              <a:t>, qualitative </a:t>
            </a:r>
            <a:r>
              <a:rPr lang="de-DE" sz="2000" dirty="0" err="1"/>
              <a:t>method</a:t>
            </a:r>
            <a:r>
              <a:rPr lang="de-DE" sz="2000" dirty="0"/>
              <a:t> </a:t>
            </a:r>
            <a:r>
              <a:rPr lang="de-DE" sz="2000" dirty="0" err="1"/>
              <a:t>for</a:t>
            </a:r>
            <a:r>
              <a:rPr lang="de-DE" sz="2000" dirty="0"/>
              <a:t> </a:t>
            </a:r>
            <a:r>
              <a:rPr lang="de-DE" sz="2000" dirty="0" err="1"/>
              <a:t>evaluating</a:t>
            </a:r>
            <a:r>
              <a:rPr lang="de-DE" sz="2000" dirty="0"/>
              <a:t> </a:t>
            </a:r>
            <a:r>
              <a:rPr lang="de-DE" sz="2000" dirty="0" err="1"/>
              <a:t>text-based</a:t>
            </a:r>
            <a:r>
              <a:rPr lang="de-DE" sz="2000" dirty="0"/>
              <a:t> </a:t>
            </a:r>
            <a:r>
              <a:rPr lang="de-DE" sz="2000" dirty="0" err="1"/>
              <a:t>data</a:t>
            </a:r>
            <a:endParaRPr lang="de-DE" sz="2000" dirty="0"/>
          </a:p>
          <a:p>
            <a:pPr>
              <a:buFont typeface="Arial" pitchFamily="34" charset="0"/>
              <a:buChar char="•"/>
            </a:pPr>
            <a:r>
              <a:rPr lang="de-DE" sz="2000" dirty="0" smtClean="0"/>
              <a:t> Different </a:t>
            </a:r>
            <a:r>
              <a:rPr lang="de-DE" sz="2000" dirty="0"/>
              <a:t>sub-</a:t>
            </a:r>
            <a:r>
              <a:rPr lang="de-DE" sz="2000" dirty="0" err="1"/>
              <a:t>forms</a:t>
            </a:r>
            <a:r>
              <a:rPr lang="de-DE" sz="2000" dirty="0"/>
              <a:t> </a:t>
            </a:r>
            <a:r>
              <a:rPr lang="de-DE" sz="2000" dirty="0" err="1"/>
              <a:t>of</a:t>
            </a:r>
            <a:r>
              <a:rPr lang="de-DE" sz="2000" dirty="0"/>
              <a:t> </a:t>
            </a:r>
            <a:r>
              <a:rPr lang="de-DE" sz="2000" dirty="0" err="1"/>
              <a:t>content</a:t>
            </a:r>
            <a:r>
              <a:rPr lang="de-DE" sz="2000" dirty="0"/>
              <a:t> </a:t>
            </a:r>
            <a:r>
              <a:rPr lang="de-DE" sz="2000" dirty="0" err="1"/>
              <a:t>analysis</a:t>
            </a:r>
            <a:r>
              <a:rPr lang="de-DE" sz="2000" dirty="0"/>
              <a:t> </a:t>
            </a:r>
            <a:r>
              <a:rPr lang="de-DE" sz="2000" dirty="0" err="1"/>
              <a:t>enable</a:t>
            </a:r>
            <a:r>
              <a:rPr lang="de-DE" sz="2000" dirty="0"/>
              <a:t> a versatile </a:t>
            </a:r>
            <a:r>
              <a:rPr lang="de-DE" sz="2000" dirty="0" err="1"/>
              <a:t>evaluation</a:t>
            </a:r>
            <a:r>
              <a:rPr lang="de-DE" sz="2000" dirty="0"/>
              <a:t> </a:t>
            </a:r>
            <a:r>
              <a:rPr lang="de-DE" sz="2000" dirty="0" err="1"/>
              <a:t>of</a:t>
            </a:r>
            <a:r>
              <a:rPr lang="de-DE" sz="2000" dirty="0"/>
              <a:t> </a:t>
            </a:r>
            <a:r>
              <a:rPr lang="de-DE" sz="2000" dirty="0" err="1"/>
              <a:t>the</a:t>
            </a:r>
            <a:r>
              <a:rPr lang="de-DE" sz="2000" dirty="0"/>
              <a:t> </a:t>
            </a:r>
            <a:r>
              <a:rPr lang="de-DE" sz="2000" dirty="0" err="1"/>
              <a:t>data</a:t>
            </a:r>
            <a:r>
              <a:rPr lang="de-DE" sz="2000" dirty="0"/>
              <a:t> material</a:t>
            </a:r>
          </a:p>
          <a:p>
            <a:pPr>
              <a:buFont typeface="Arial" pitchFamily="34" charset="0"/>
              <a:buChar char="•"/>
            </a:pPr>
            <a:endParaRPr lang="de-DE" sz="2000" dirty="0"/>
          </a:p>
          <a:p>
            <a:r>
              <a:rPr lang="de-DE" sz="2000" b="1" dirty="0" err="1"/>
              <a:t>Preparation</a:t>
            </a:r>
            <a:r>
              <a:rPr lang="de-DE" sz="2000" b="1" dirty="0"/>
              <a:t> </a:t>
            </a:r>
            <a:r>
              <a:rPr lang="de-DE" sz="2000" b="1" dirty="0" err="1"/>
              <a:t>of</a:t>
            </a:r>
            <a:r>
              <a:rPr lang="de-DE" sz="2000" b="1" dirty="0"/>
              <a:t> </a:t>
            </a:r>
            <a:r>
              <a:rPr lang="de-DE" sz="2000" b="1" dirty="0" err="1"/>
              <a:t>the</a:t>
            </a:r>
            <a:r>
              <a:rPr lang="de-DE" sz="2000" b="1" dirty="0"/>
              <a:t> </a:t>
            </a:r>
            <a:r>
              <a:rPr lang="de-DE" sz="2000" b="1" dirty="0" err="1"/>
              <a:t>texts</a:t>
            </a:r>
            <a:r>
              <a:rPr lang="de-DE" sz="2000" b="1" dirty="0"/>
              <a:t>:</a:t>
            </a:r>
          </a:p>
          <a:p>
            <a:pPr>
              <a:buFont typeface="Arial" pitchFamily="34" charset="0"/>
              <a:buChar char="•"/>
            </a:pPr>
            <a:r>
              <a:rPr lang="de-DE" sz="2000" dirty="0" smtClean="0"/>
              <a:t> TST </a:t>
            </a:r>
            <a:r>
              <a:rPr lang="de-DE" sz="2000" dirty="0" err="1"/>
              <a:t>method</a:t>
            </a:r>
            <a:r>
              <a:rPr lang="de-DE" sz="2000" dirty="0"/>
              <a:t> </a:t>
            </a:r>
            <a:r>
              <a:rPr lang="de-DE" sz="2000" dirty="0" err="1"/>
              <a:t>according</a:t>
            </a:r>
            <a:r>
              <a:rPr lang="de-DE" sz="2000" dirty="0"/>
              <a:t> </a:t>
            </a:r>
            <a:r>
              <a:rPr lang="de-DE" sz="2000" dirty="0" err="1"/>
              <a:t>to</a:t>
            </a:r>
            <a:r>
              <a:rPr lang="de-DE" sz="2000" dirty="0"/>
              <a:t> Wolfgang </a:t>
            </a:r>
            <a:r>
              <a:rPr lang="de-DE" sz="2000" dirty="0" err="1"/>
              <a:t>Beywl</a:t>
            </a:r>
            <a:r>
              <a:rPr lang="de-DE" sz="2000" dirty="0"/>
              <a:t> (</a:t>
            </a:r>
            <a:r>
              <a:rPr lang="de-DE" sz="2000" dirty="0" err="1"/>
              <a:t>Beywl</a:t>
            </a:r>
            <a:r>
              <a:rPr lang="de-DE" sz="2000" dirty="0"/>
              <a:t>, Wolfgang/Schepp-Winter, Ellen, 2000)</a:t>
            </a:r>
          </a:p>
          <a:p>
            <a:pPr>
              <a:buFont typeface="Arial" pitchFamily="34" charset="0"/>
              <a:buChar char="•"/>
            </a:pPr>
            <a:endParaRPr lang="de-DE" sz="2000" dirty="0"/>
          </a:p>
          <a:p>
            <a:r>
              <a:rPr lang="de-DE" sz="2000" b="1" dirty="0" err="1" smtClean="0"/>
              <a:t>Implementation</a:t>
            </a:r>
            <a:r>
              <a:rPr lang="de-DE" sz="2000" b="1" dirty="0" smtClean="0"/>
              <a:t> </a:t>
            </a:r>
            <a:r>
              <a:rPr lang="de-DE" sz="2000" b="1" dirty="0" err="1"/>
              <a:t>Principles</a:t>
            </a:r>
            <a:endParaRPr lang="de-DE" sz="2000" b="1" dirty="0"/>
          </a:p>
          <a:p>
            <a:pPr>
              <a:buFont typeface="Arial" pitchFamily="34" charset="0"/>
              <a:buChar char="•"/>
            </a:pPr>
            <a:r>
              <a:rPr lang="de-DE" sz="2000" dirty="0" smtClean="0"/>
              <a:t> </a:t>
            </a:r>
            <a:r>
              <a:rPr lang="de-DE" sz="2000" dirty="0" err="1"/>
              <a:t>systematic</a:t>
            </a:r>
            <a:r>
              <a:rPr lang="de-DE" sz="2000" dirty="0"/>
              <a:t> </a:t>
            </a:r>
            <a:r>
              <a:rPr lang="de-DE" sz="2000" dirty="0" err="1"/>
              <a:t>indexing</a:t>
            </a:r>
            <a:r>
              <a:rPr lang="de-DE" sz="2000" dirty="0"/>
              <a:t> </a:t>
            </a:r>
            <a:r>
              <a:rPr lang="de-DE" sz="2000" dirty="0" err="1"/>
              <a:t>of</a:t>
            </a:r>
            <a:r>
              <a:rPr lang="de-DE" sz="2000" dirty="0"/>
              <a:t> </a:t>
            </a:r>
            <a:r>
              <a:rPr lang="de-DE" sz="2000" dirty="0" err="1"/>
              <a:t>text</a:t>
            </a:r>
            <a:r>
              <a:rPr lang="de-DE" sz="2000" dirty="0"/>
              <a:t> material</a:t>
            </a:r>
          </a:p>
          <a:p>
            <a:pPr>
              <a:buFont typeface="Arial" pitchFamily="34" charset="0"/>
              <a:buChar char="•"/>
            </a:pPr>
            <a:r>
              <a:rPr lang="de-DE" sz="2000" dirty="0" smtClean="0"/>
              <a:t> </a:t>
            </a:r>
            <a:r>
              <a:rPr lang="de-DE" sz="2000" dirty="0"/>
              <a:t>qualitative </a:t>
            </a:r>
            <a:r>
              <a:rPr lang="de-DE" sz="2000" dirty="0" err="1"/>
              <a:t>interpretation</a:t>
            </a:r>
            <a:r>
              <a:rPr lang="de-DE" sz="2000" dirty="0"/>
              <a:t> </a:t>
            </a:r>
            <a:r>
              <a:rPr lang="de-DE" sz="2000" dirty="0" err="1"/>
              <a:t>of</a:t>
            </a:r>
            <a:r>
              <a:rPr lang="de-DE" sz="2000" dirty="0"/>
              <a:t> </a:t>
            </a:r>
            <a:r>
              <a:rPr lang="de-DE" sz="2000" dirty="0" err="1"/>
              <a:t>the</a:t>
            </a:r>
            <a:r>
              <a:rPr lang="de-DE" sz="2000" dirty="0"/>
              <a:t> </a:t>
            </a:r>
            <a:r>
              <a:rPr lang="de-DE" sz="2000" dirty="0" err="1"/>
              <a:t>data</a:t>
            </a:r>
            <a:endParaRPr lang="de-DE" sz="2000" dirty="0"/>
          </a:p>
          <a:p>
            <a:pPr>
              <a:buFont typeface="Arial" pitchFamily="34" charset="0"/>
              <a:buChar char="•"/>
            </a:pPr>
            <a:endParaRPr lang="de-DE" sz="2000" dirty="0"/>
          </a:p>
          <a:p>
            <a:pPr>
              <a:buFont typeface="Arial" pitchFamily="34" charset="0"/>
              <a:buChar char="•"/>
            </a:pPr>
            <a:r>
              <a:rPr lang="de-DE" sz="2000" b="1" dirty="0"/>
              <a:t>Evaluation </a:t>
            </a:r>
            <a:r>
              <a:rPr lang="de-DE" sz="2000" b="1" dirty="0" err="1"/>
              <a:t>process</a:t>
            </a:r>
            <a:endParaRPr lang="de-DE" sz="2000" b="1" dirty="0"/>
          </a:p>
          <a:p>
            <a:pPr>
              <a:buFont typeface="Arial" pitchFamily="34" charset="0"/>
              <a:buChar char="•"/>
            </a:pPr>
            <a:r>
              <a:rPr lang="de-DE" sz="2000" dirty="0" smtClean="0"/>
              <a:t> </a:t>
            </a:r>
            <a:r>
              <a:rPr lang="de-DE" sz="2000" dirty="0" err="1"/>
              <a:t>Step-by-step</a:t>
            </a:r>
            <a:r>
              <a:rPr lang="de-DE" sz="2000" dirty="0"/>
              <a:t> </a:t>
            </a:r>
            <a:r>
              <a:rPr lang="de-DE" sz="2000" dirty="0" err="1"/>
              <a:t>approach</a:t>
            </a:r>
            <a:endParaRPr lang="de-DE" sz="2000" dirty="0"/>
          </a:p>
          <a:p>
            <a:pPr>
              <a:buFont typeface="Arial" pitchFamily="34" charset="0"/>
              <a:buChar char="•"/>
            </a:pPr>
            <a:r>
              <a:rPr lang="de-DE" sz="2000" dirty="0" smtClean="0"/>
              <a:t> </a:t>
            </a:r>
            <a:r>
              <a:rPr lang="de-DE" sz="2000" dirty="0" err="1"/>
              <a:t>Categories</a:t>
            </a:r>
            <a:endParaRPr lang="de-DE" sz="2000" dirty="0"/>
          </a:p>
          <a:p>
            <a:pPr>
              <a:buFont typeface="Arial" pitchFamily="34" charset="0"/>
              <a:buChar char="•"/>
            </a:pPr>
            <a:r>
              <a:rPr lang="de-DE" sz="2000" dirty="0" smtClean="0"/>
              <a:t> </a:t>
            </a:r>
            <a:r>
              <a:rPr lang="de-DE" sz="2000" dirty="0"/>
              <a:t>Content </a:t>
            </a:r>
            <a:r>
              <a:rPr lang="de-DE" sz="2000" dirty="0" err="1"/>
              <a:t>analytical</a:t>
            </a:r>
            <a:r>
              <a:rPr lang="de-DE" sz="2000" dirty="0"/>
              <a:t> </a:t>
            </a:r>
            <a:r>
              <a:rPr lang="de-DE" sz="2000" dirty="0" err="1"/>
              <a:t>analysis</a:t>
            </a:r>
            <a:r>
              <a:rPr lang="de-DE" sz="2000" dirty="0"/>
              <a:t> </a:t>
            </a:r>
            <a:r>
              <a:rPr lang="de-DE" sz="2000" dirty="0" err="1"/>
              <a:t>units</a:t>
            </a:r>
            <a:endParaRPr lang="de-DE" sz="2000" dirty="0"/>
          </a:p>
          <a:p>
            <a:pPr>
              <a:buFont typeface="Arial" pitchFamily="34" charset="0"/>
              <a:buChar char="•"/>
            </a:pPr>
            <a:r>
              <a:rPr lang="de-DE" sz="2000" dirty="0" smtClean="0"/>
              <a:t> </a:t>
            </a:r>
            <a:r>
              <a:rPr lang="de-DE" sz="2000" dirty="0"/>
              <a:t>Quality </a:t>
            </a:r>
            <a:r>
              <a:rPr lang="de-DE" sz="2000" dirty="0" err="1"/>
              <a:t>criteria</a:t>
            </a:r>
            <a:r>
              <a:rPr lang="de-DE" sz="2000" dirty="0"/>
              <a:t> </a:t>
            </a:r>
            <a:r>
              <a:rPr lang="de-DE" sz="2000" dirty="0" err="1"/>
              <a:t>of</a:t>
            </a:r>
            <a:r>
              <a:rPr lang="de-DE" sz="2000" dirty="0"/>
              <a:t> </a:t>
            </a:r>
            <a:r>
              <a:rPr lang="de-DE" sz="2000" dirty="0" err="1"/>
              <a:t>the</a:t>
            </a:r>
            <a:r>
              <a:rPr lang="de-DE" sz="2000" dirty="0"/>
              <a:t> qualitative </a:t>
            </a:r>
            <a:r>
              <a:rPr lang="de-DE" sz="2000" dirty="0" err="1"/>
              <a:t>content</a:t>
            </a:r>
            <a:r>
              <a:rPr lang="de-DE" sz="2000" dirty="0"/>
              <a:t> </a:t>
            </a:r>
            <a:r>
              <a:rPr lang="de-DE" sz="2000" dirty="0" err="1"/>
              <a:t>analysis</a:t>
            </a:r>
            <a:r>
              <a:rPr lang="de-DE" sz="2000" dirty="0"/>
              <a:t> </a:t>
            </a:r>
            <a:r>
              <a:rPr lang="de-DE" sz="2000" dirty="0" err="1"/>
              <a:t>according</a:t>
            </a:r>
            <a:r>
              <a:rPr lang="de-DE" sz="2000" dirty="0"/>
              <a:t> </a:t>
            </a:r>
            <a:r>
              <a:rPr lang="de-DE" sz="2000" dirty="0" err="1"/>
              <a:t>to</a:t>
            </a:r>
            <a:r>
              <a:rPr lang="de-DE" sz="2000" dirty="0"/>
              <a:t> Mayring</a:t>
            </a:r>
          </a:p>
          <a:p>
            <a:pPr>
              <a:buFont typeface="Arial" pitchFamily="34" charset="0"/>
              <a:buChar char="•"/>
            </a:pPr>
            <a:endParaRPr lang="de-DE" sz="2000" dirty="0"/>
          </a:p>
          <a:p>
            <a:r>
              <a:rPr lang="de-DE" sz="2000" b="1" dirty="0"/>
              <a:t>Other </a:t>
            </a:r>
            <a:r>
              <a:rPr lang="de-DE" sz="2000" b="1" dirty="0" err="1"/>
              <a:t>approaches</a:t>
            </a:r>
            <a:r>
              <a:rPr lang="de-DE" sz="2000" b="1" dirty="0"/>
              <a:t>:</a:t>
            </a:r>
          </a:p>
          <a:p>
            <a:pPr>
              <a:buFont typeface="Arial" pitchFamily="34" charset="0"/>
              <a:buChar char="•"/>
            </a:pPr>
            <a:r>
              <a:rPr lang="de-DE" sz="2000" dirty="0" smtClean="0"/>
              <a:t> </a:t>
            </a:r>
            <a:r>
              <a:rPr lang="de-DE" sz="2000" dirty="0" err="1"/>
              <a:t>Intersubjective</a:t>
            </a:r>
            <a:r>
              <a:rPr lang="de-DE" sz="2000" dirty="0"/>
              <a:t> </a:t>
            </a:r>
            <a:r>
              <a:rPr lang="de-DE" sz="2000" dirty="0" err="1"/>
              <a:t>traceability</a:t>
            </a:r>
            <a:r>
              <a:rPr lang="de-DE" sz="2000" dirty="0"/>
              <a:t> - </a:t>
            </a:r>
            <a:r>
              <a:rPr lang="de-DE" sz="2000" dirty="0" err="1"/>
              <a:t>the</a:t>
            </a:r>
            <a:r>
              <a:rPr lang="de-DE" sz="2000" dirty="0"/>
              <a:t> </a:t>
            </a:r>
            <a:r>
              <a:rPr lang="de-DE" sz="2000" dirty="0" err="1"/>
              <a:t>research</a:t>
            </a:r>
            <a:r>
              <a:rPr lang="de-DE" sz="2000" dirty="0"/>
              <a:t> </a:t>
            </a:r>
            <a:r>
              <a:rPr lang="de-DE" sz="2000" dirty="0" err="1"/>
              <a:t>process</a:t>
            </a:r>
            <a:r>
              <a:rPr lang="de-DE" sz="2000" dirty="0"/>
              <a:t>, </a:t>
            </a:r>
            <a:r>
              <a:rPr lang="de-DE" sz="2000" dirty="0" err="1"/>
              <a:t>derivation</a:t>
            </a:r>
            <a:r>
              <a:rPr lang="de-DE" sz="2000" dirty="0"/>
              <a:t> and </a:t>
            </a:r>
            <a:r>
              <a:rPr lang="de-DE" sz="2000" dirty="0" err="1"/>
              <a:t>interpretation</a:t>
            </a:r>
            <a:r>
              <a:rPr lang="de-DE" sz="2000" dirty="0"/>
              <a:t> </a:t>
            </a:r>
            <a:r>
              <a:rPr lang="de-DE" sz="2000" dirty="0" err="1"/>
              <a:t>are</a:t>
            </a:r>
            <a:r>
              <a:rPr lang="de-DE" sz="2000" dirty="0"/>
              <a:t> </a:t>
            </a:r>
            <a:r>
              <a:rPr lang="de-DE" sz="2000" dirty="0" err="1"/>
              <a:t>transparently</a:t>
            </a:r>
            <a:r>
              <a:rPr lang="de-DE" sz="2000" dirty="0"/>
              <a:t> </a:t>
            </a:r>
            <a:r>
              <a:rPr lang="de-DE" sz="2000" dirty="0" err="1"/>
              <a:t>described</a:t>
            </a:r>
            <a:endParaRPr lang="de-DE" sz="2000" dirty="0"/>
          </a:p>
          <a:p>
            <a:pPr>
              <a:buFont typeface="Arial" pitchFamily="34" charset="0"/>
              <a:buChar char="•"/>
            </a:pPr>
            <a:r>
              <a:rPr lang="de-DE" sz="2000" dirty="0" smtClean="0"/>
              <a:t> </a:t>
            </a:r>
            <a:r>
              <a:rPr lang="de-DE" sz="2000" dirty="0"/>
              <a:t>Analysis </a:t>
            </a:r>
            <a:r>
              <a:rPr lang="de-DE" sz="2000" dirty="0" err="1"/>
              <a:t>of</a:t>
            </a:r>
            <a:r>
              <a:rPr lang="de-DE" sz="2000" dirty="0"/>
              <a:t> </a:t>
            </a:r>
            <a:r>
              <a:rPr lang="de-DE" sz="2000" dirty="0" err="1"/>
              <a:t>communicative</a:t>
            </a:r>
            <a:r>
              <a:rPr lang="de-DE" sz="2000" dirty="0"/>
              <a:t> </a:t>
            </a:r>
            <a:r>
              <a:rPr lang="de-DE" sz="2000" dirty="0" err="1"/>
              <a:t>content</a:t>
            </a:r>
            <a:r>
              <a:rPr lang="de-DE" sz="2000" dirty="0"/>
              <a:t> </a:t>
            </a:r>
            <a:r>
              <a:rPr lang="de-DE" sz="2000" dirty="0" err="1"/>
              <a:t>or</a:t>
            </a:r>
            <a:r>
              <a:rPr lang="de-DE" sz="2000" dirty="0"/>
              <a:t> </a:t>
            </a:r>
            <a:r>
              <a:rPr lang="de-DE" sz="2000" dirty="0" err="1"/>
              <a:t>documents</a:t>
            </a:r>
            <a:endParaRPr lang="de-DE" sz="2000" dirty="0"/>
          </a:p>
          <a:p>
            <a:pPr>
              <a:buFont typeface="Arial" pitchFamily="34" charset="0"/>
              <a:buChar char="•"/>
            </a:pPr>
            <a:r>
              <a:rPr lang="de-DE" sz="2000" dirty="0" smtClean="0"/>
              <a:t> </a:t>
            </a:r>
            <a:r>
              <a:rPr lang="de-DE" sz="2000" dirty="0" err="1"/>
              <a:t>Inductive</a:t>
            </a:r>
            <a:r>
              <a:rPr lang="de-DE" sz="2000" dirty="0"/>
              <a:t> </a:t>
            </a:r>
            <a:r>
              <a:rPr lang="de-DE" sz="2000" dirty="0" err="1"/>
              <a:t>procedure</a:t>
            </a:r>
            <a:r>
              <a:rPr lang="de-DE" sz="2000" dirty="0"/>
              <a:t> – </a:t>
            </a:r>
            <a:r>
              <a:rPr lang="de-DE" sz="2000" dirty="0" err="1"/>
              <a:t>thus</a:t>
            </a:r>
            <a:r>
              <a:rPr lang="de-DE" sz="2000" dirty="0"/>
              <a:t> </a:t>
            </a:r>
            <a:r>
              <a:rPr lang="de-DE" sz="2000" dirty="0" err="1"/>
              <a:t>the</a:t>
            </a:r>
            <a:r>
              <a:rPr lang="de-DE" sz="2000" dirty="0"/>
              <a:t> </a:t>
            </a:r>
            <a:r>
              <a:rPr lang="de-DE" sz="2000" dirty="0" err="1"/>
              <a:t>possibility</a:t>
            </a:r>
            <a:r>
              <a:rPr lang="de-DE" sz="2000" dirty="0"/>
              <a:t> </a:t>
            </a:r>
            <a:r>
              <a:rPr lang="de-DE" sz="2000" dirty="0" err="1"/>
              <a:t>of</a:t>
            </a:r>
            <a:r>
              <a:rPr lang="de-DE" sz="2000" dirty="0"/>
              <a:t> </a:t>
            </a:r>
            <a:r>
              <a:rPr lang="de-DE" sz="2000" dirty="0" err="1"/>
              <a:t>answering</a:t>
            </a:r>
            <a:r>
              <a:rPr lang="de-DE" sz="2000" dirty="0"/>
              <a:t> explorative, </a:t>
            </a:r>
            <a:r>
              <a:rPr lang="de-DE" sz="2000" dirty="0" err="1"/>
              <a:t>theory-generating</a:t>
            </a:r>
            <a:r>
              <a:rPr lang="de-DE" sz="2000" dirty="0"/>
              <a:t> </a:t>
            </a:r>
            <a:r>
              <a:rPr lang="de-DE" sz="2000" dirty="0" err="1"/>
              <a:t>questions</a:t>
            </a:r>
            <a:endParaRPr lang="de-DE" sz="2000" dirty="0"/>
          </a:p>
        </p:txBody>
      </p:sp>
      <p:sp>
        <p:nvSpPr>
          <p:cNvPr id="11" name="Textfeld 10">
            <a:extLst>
              <a:ext uri="{FF2B5EF4-FFF2-40B4-BE49-F238E27FC236}">
                <a16:creationId xmlns:a16="http://schemas.microsoft.com/office/drawing/2014/main" xmlns="" id="{7BA2180D-080E-7C8C-2E1D-B25B642B0DB3}"/>
              </a:ext>
            </a:extLst>
          </p:cNvPr>
          <p:cNvSpPr txBox="1"/>
          <p:nvPr/>
        </p:nvSpPr>
        <p:spPr>
          <a:xfrm>
            <a:off x="9429752" y="1857352"/>
            <a:ext cx="8524174" cy="7786747"/>
          </a:xfrm>
          <a:prstGeom prst="rect">
            <a:avLst/>
          </a:prstGeom>
          <a:noFill/>
        </p:spPr>
        <p:txBody>
          <a:bodyPr wrap="square">
            <a:spAutoFit/>
          </a:bodyPr>
          <a:lstStyle/>
          <a:p>
            <a:r>
              <a:rPr lang="de-DE" sz="2000" b="1" dirty="0"/>
              <a:t>Qualitative Inhaltsanalyse nach Philipp Mayring</a:t>
            </a:r>
          </a:p>
          <a:p>
            <a:r>
              <a:rPr lang="de-DE" sz="2000" dirty="0" smtClean="0"/>
              <a:t>• strukturiertes</a:t>
            </a:r>
            <a:r>
              <a:rPr lang="de-DE" sz="2000" dirty="0"/>
              <a:t>, qualitatives Verfahren zur Auswertung textbasierter Daten</a:t>
            </a:r>
          </a:p>
          <a:p>
            <a:r>
              <a:rPr lang="de-DE" sz="2000" dirty="0" smtClean="0"/>
              <a:t>•</a:t>
            </a:r>
            <a:r>
              <a:rPr lang="de-DE" sz="2000" dirty="0"/>
              <a:t> </a:t>
            </a:r>
            <a:r>
              <a:rPr lang="de-DE" sz="2000" dirty="0" smtClean="0"/>
              <a:t>Unterformen </a:t>
            </a:r>
            <a:r>
              <a:rPr lang="de-DE" sz="2000" dirty="0"/>
              <a:t>der Inhaltsanalyse ermöglichen vielseitige Auswertung des Datenmaterials</a:t>
            </a:r>
          </a:p>
          <a:p>
            <a:endParaRPr lang="de-DE" sz="2000" dirty="0"/>
          </a:p>
          <a:p>
            <a:r>
              <a:rPr lang="de-DE" sz="2000" b="1" dirty="0"/>
              <a:t>Aufbereitung der Texte:</a:t>
            </a:r>
          </a:p>
          <a:p>
            <a:pPr>
              <a:buFont typeface="Arial" pitchFamily="34" charset="0"/>
              <a:buChar char="•"/>
            </a:pPr>
            <a:r>
              <a:rPr lang="de-DE" sz="2000" dirty="0" smtClean="0"/>
              <a:t> TST-Methode </a:t>
            </a:r>
            <a:r>
              <a:rPr lang="de-DE" sz="2000" dirty="0"/>
              <a:t>nach Wolfgang </a:t>
            </a:r>
            <a:r>
              <a:rPr lang="de-DE" sz="2000" dirty="0" err="1"/>
              <a:t>Beywl</a:t>
            </a:r>
            <a:r>
              <a:rPr lang="de-DE" sz="2000" dirty="0"/>
              <a:t> (</a:t>
            </a:r>
            <a:r>
              <a:rPr lang="de-DE" sz="2000" dirty="0" err="1"/>
              <a:t>Beywl</a:t>
            </a:r>
            <a:r>
              <a:rPr lang="de-DE" sz="2000" dirty="0"/>
              <a:t>, Wolfgang/Schepp-Winter, Ellen, 2000)</a:t>
            </a:r>
          </a:p>
          <a:p>
            <a:endParaRPr lang="de-DE" sz="2000" dirty="0"/>
          </a:p>
          <a:p>
            <a:r>
              <a:rPr lang="de-DE" sz="2000" b="1" dirty="0"/>
              <a:t>Durchführungsprinzipien</a:t>
            </a:r>
          </a:p>
          <a:p>
            <a:r>
              <a:rPr lang="de-DE" sz="2000" dirty="0" smtClean="0"/>
              <a:t>• systematisches </a:t>
            </a:r>
            <a:r>
              <a:rPr lang="de-DE" sz="2000" dirty="0"/>
              <a:t>Erschließen von Textmaterial</a:t>
            </a:r>
          </a:p>
          <a:p>
            <a:r>
              <a:rPr lang="de-DE" sz="2000" dirty="0" smtClean="0"/>
              <a:t>•</a:t>
            </a:r>
            <a:r>
              <a:rPr lang="de-DE" sz="2000" dirty="0"/>
              <a:t> </a:t>
            </a:r>
            <a:r>
              <a:rPr lang="de-DE" sz="2000" dirty="0" smtClean="0"/>
              <a:t>qualitative </a:t>
            </a:r>
            <a:r>
              <a:rPr lang="de-DE" sz="2000" dirty="0"/>
              <a:t>Interpretation der Daten </a:t>
            </a:r>
          </a:p>
          <a:p>
            <a:r>
              <a:rPr lang="de-DE" sz="2000" dirty="0"/>
              <a:t>	</a:t>
            </a:r>
          </a:p>
          <a:p>
            <a:r>
              <a:rPr lang="de-DE" sz="2000" b="1" dirty="0"/>
              <a:t>Auswertungsablauf</a:t>
            </a:r>
          </a:p>
          <a:p>
            <a:r>
              <a:rPr lang="de-DE" sz="2000" dirty="0" smtClean="0"/>
              <a:t>• Schrittweises </a:t>
            </a:r>
            <a:r>
              <a:rPr lang="de-DE" sz="2000" dirty="0"/>
              <a:t>Vorgehen</a:t>
            </a:r>
          </a:p>
          <a:p>
            <a:r>
              <a:rPr lang="de-DE" sz="2000" dirty="0" smtClean="0"/>
              <a:t>• Kategorien</a:t>
            </a:r>
            <a:endParaRPr lang="de-DE" sz="2000" dirty="0"/>
          </a:p>
          <a:p>
            <a:r>
              <a:rPr lang="de-DE" sz="2000" dirty="0" smtClean="0"/>
              <a:t>• Inhaltsanalytische </a:t>
            </a:r>
            <a:r>
              <a:rPr lang="de-DE" sz="2000" dirty="0"/>
              <a:t>Analyseeinheiten</a:t>
            </a:r>
          </a:p>
          <a:p>
            <a:r>
              <a:rPr lang="de-DE" sz="2000" dirty="0" smtClean="0"/>
              <a:t>• Gütekriterien </a:t>
            </a:r>
            <a:r>
              <a:rPr lang="de-DE" sz="2000" dirty="0"/>
              <a:t>der Qualitativen Inhaltsanalyse nach Mayring</a:t>
            </a:r>
          </a:p>
          <a:p>
            <a:r>
              <a:rPr lang="de-DE" sz="2000" dirty="0"/>
              <a:t>	</a:t>
            </a:r>
          </a:p>
          <a:p>
            <a:r>
              <a:rPr lang="de-DE" sz="2000" b="1" dirty="0"/>
              <a:t>Weitere Ansätze:</a:t>
            </a:r>
          </a:p>
          <a:p>
            <a:r>
              <a:rPr lang="de-DE" sz="2000" dirty="0" smtClean="0"/>
              <a:t>• intersubjektive </a:t>
            </a:r>
            <a:r>
              <a:rPr lang="de-DE" sz="2000" dirty="0"/>
              <a:t>Nachvollziehbarkeit - Forschungsprozess, Herleitung und Interpretation </a:t>
            </a:r>
            <a:r>
              <a:rPr lang="de-DE" sz="2000" dirty="0" smtClean="0"/>
              <a:t>sind transparent </a:t>
            </a:r>
            <a:r>
              <a:rPr lang="de-DE" sz="2000" dirty="0"/>
              <a:t>beschrieben</a:t>
            </a:r>
          </a:p>
          <a:p>
            <a:r>
              <a:rPr lang="de-DE" sz="2000" dirty="0" smtClean="0"/>
              <a:t>• Analyse </a:t>
            </a:r>
            <a:r>
              <a:rPr lang="de-DE" sz="2000" dirty="0"/>
              <a:t>kommunikativer Inhalte oder Dokumente</a:t>
            </a:r>
          </a:p>
          <a:p>
            <a:r>
              <a:rPr lang="de-DE" sz="2000" dirty="0" smtClean="0"/>
              <a:t>• induktives </a:t>
            </a:r>
            <a:r>
              <a:rPr lang="de-DE" sz="2000" dirty="0"/>
              <a:t>Vorgehen – somit Möglichkeit, explorative, theoriegenerierende Fragestellungen </a:t>
            </a:r>
            <a:r>
              <a:rPr lang="de-DE" sz="2000" dirty="0" smtClean="0"/>
              <a:t>zu beantworten</a:t>
            </a:r>
            <a:endParaRPr lang="de-DE"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a:off x="6302885" y="-2020653"/>
            <a:ext cx="14434470" cy="14938649"/>
          </a:xfrm>
          <a:custGeom>
            <a:avLst/>
            <a:gdLst/>
            <a:ahLst/>
            <a:cxnLst/>
            <a:rect l="l" t="t" r="r" b="b"/>
            <a:pathLst>
              <a:path w="14434470" h="14938649">
                <a:moveTo>
                  <a:pt x="0" y="0"/>
                </a:moveTo>
                <a:lnTo>
                  <a:pt x="14434470" y="0"/>
                </a:lnTo>
                <a:lnTo>
                  <a:pt x="14434470" y="14938649"/>
                </a:lnTo>
                <a:lnTo>
                  <a:pt x="0" y="149386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4124379" y="7454463"/>
            <a:ext cx="5019621" cy="5463533"/>
          </a:xfrm>
          <a:custGeom>
            <a:avLst/>
            <a:gdLst/>
            <a:ahLst/>
            <a:cxnLst/>
            <a:rect l="l" t="t" r="r" b="b"/>
            <a:pathLst>
              <a:path w="5019621" h="5463533">
                <a:moveTo>
                  <a:pt x="0" y="0"/>
                </a:moveTo>
                <a:lnTo>
                  <a:pt x="5019621" y="0"/>
                </a:lnTo>
                <a:lnTo>
                  <a:pt x="5019621" y="5463533"/>
                </a:lnTo>
                <a:lnTo>
                  <a:pt x="0" y="5463533"/>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11" name="Textfeld 10">
            <a:extLst>
              <a:ext uri="{FF2B5EF4-FFF2-40B4-BE49-F238E27FC236}">
                <a16:creationId xmlns:a16="http://schemas.microsoft.com/office/drawing/2014/main" xmlns="" id="{32E692D8-5126-20E6-AAFA-A9616DD99953}"/>
              </a:ext>
            </a:extLst>
          </p:cNvPr>
          <p:cNvSpPr txBox="1"/>
          <p:nvPr/>
        </p:nvSpPr>
        <p:spPr>
          <a:xfrm>
            <a:off x="747078" y="1080075"/>
            <a:ext cx="14026116" cy="8586966"/>
          </a:xfrm>
          <a:prstGeom prst="rect">
            <a:avLst/>
          </a:prstGeom>
          <a:noFill/>
        </p:spPr>
        <p:txBody>
          <a:bodyPr wrap="square">
            <a:spAutoFit/>
          </a:bodyPr>
          <a:lstStyle/>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Kategorie 1</a:t>
            </a: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Selbstbeschreibung, familiäre Situation, familiäre Situation mit Behinderung, persönliche </a:t>
            </a:r>
            <a:r>
              <a:rPr lang="de-AT" sz="2400" dirty="0" err="1">
                <a:effectLst/>
                <a:latin typeface="Times New Roman" panose="02020603050405020304" pitchFamily="18" charset="0"/>
                <a:ea typeface="Calibri" panose="020F0502020204030204" pitchFamily="34" charset="0"/>
                <a:cs typeface="Times New Roman" panose="02020603050405020304" pitchFamily="18" charset="0"/>
              </a:rPr>
              <a:t>Zielgebung</a:t>
            </a:r>
            <a:r>
              <a:rPr lang="de-AT" sz="2400" dirty="0">
                <a:latin typeface="Times New Roman" panose="02020603050405020304" pitchFamily="18" charset="0"/>
                <a:ea typeface="Calibri" panose="020F0502020204030204" pitchFamily="34" charset="0"/>
                <a:cs typeface="Times New Roman" panose="02020603050405020304" pitchFamily="18" charset="0"/>
              </a:rPr>
              <a:t>,</a:t>
            </a:r>
            <a:r>
              <a:rPr lang="de-AT" sz="2400" dirty="0">
                <a:effectLst/>
                <a:latin typeface="Times New Roman" panose="02020603050405020304" pitchFamily="18" charset="0"/>
                <a:ea typeface="Calibri" panose="020F0502020204030204" pitchFamily="34" charset="0"/>
                <a:cs typeface="Times New Roman" panose="02020603050405020304" pitchFamily="18" charset="0"/>
              </a:rPr>
              <a:t> Ausbildung/ Studium/ Spezialisierung, Vorbilder, Enttäuschung</a:t>
            </a:r>
          </a:p>
          <a:p>
            <a:endParaRPr lang="de-AT"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Kategorie 2 </a:t>
            </a: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gesellschaftliche Einbindung als Lehrer, „Kompetenzzuwachs in der Hochschullehre, Arbeitstätigkeit in der Lehrerinnenbildung, Lernprozess inklusive Kunstpädagogik“, Inklusion in der Didaktik, Institution, Forschungstools, Verbreiten der Inklusionsergebnisse in die Wissenschaft, Künstlerische Leitungserfahrung, Gedanken zu Menschenrechten, Mehrwert von Inklusion</a:t>
            </a:r>
          </a:p>
          <a:p>
            <a:endParaRPr lang="de-AT"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Kategorie 3</a:t>
            </a: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Wendepunkt, bemerkenswerte Erfahrung, Herausforderung, Musik und Tanz als Mittel, </a:t>
            </a:r>
            <a:r>
              <a:rPr lang="de-AT" sz="2400" dirty="0" err="1">
                <a:effectLst/>
                <a:latin typeface="Times New Roman" panose="02020603050405020304" pitchFamily="18" charset="0"/>
                <a:ea typeface="Calibri" panose="020F0502020204030204" pitchFamily="34" charset="0"/>
                <a:cs typeface="Times New Roman" panose="02020603050405020304" pitchFamily="18" charset="0"/>
              </a:rPr>
              <a:t>Schwierigkeitenüberwindung</a:t>
            </a:r>
            <a:r>
              <a:rPr lang="de-AT" sz="2400" dirty="0">
                <a:effectLst/>
                <a:latin typeface="Times New Roman" panose="02020603050405020304" pitchFamily="18" charset="0"/>
                <a:ea typeface="Calibri" panose="020F0502020204030204" pitchFamily="34" charset="0"/>
                <a:cs typeface="Times New Roman" panose="02020603050405020304" pitchFamily="18" charset="0"/>
              </a:rPr>
              <a:t>, Kompetenzzuwachs</a:t>
            </a:r>
          </a:p>
          <a:p>
            <a:endParaRPr lang="de-AT"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Kategorie 4 </a:t>
            </a: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Zielorientierung, Weiterführende Ideen, weitere Projekte als Inklusionsträger, Zukunft, Verbreiten der Ergebnisse zu Inklusion in der Wissenschaft/ Dissemination, politische Forderungen</a:t>
            </a:r>
          </a:p>
          <a:p>
            <a:endParaRPr lang="de-AT"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Kategorie 5 </a:t>
            </a:r>
            <a:endParaRPr lang="de-AT" sz="2400" dirty="0">
              <a:latin typeface="Times New Roman" panose="02020603050405020304" pitchFamily="18" charset="0"/>
              <a:ea typeface="Calibri" panose="020F0502020204030204" pitchFamily="34" charset="0"/>
              <a:cs typeface="Times New Roman" panose="02020603050405020304" pitchFamily="18" charset="0"/>
            </a:endParaRPr>
          </a:p>
          <a:p>
            <a:r>
              <a:rPr lang="de-AT" sz="2400" dirty="0">
                <a:effectLst/>
                <a:latin typeface="Times New Roman" panose="02020603050405020304" pitchFamily="18" charset="0"/>
                <a:ea typeface="Calibri" panose="020F0502020204030204" pitchFamily="34" charset="0"/>
                <a:cs typeface="Times New Roman" panose="02020603050405020304" pitchFamily="18" charset="0"/>
              </a:rPr>
              <a:t>Ergebnis von ALIISA, Erkenntnisse durch ALIISA, Bestätigung der inklusiven Professionalität, Kritik an Umsetzung von ALIISA, nationale Zusammenarbeit von Institutionen, konkrete Ideen für weiteres Erasmusprojekt, ALIISA und Studenten, Umsetzung der ALIISA-Ideen im eigenen Unterricht, Neue Erfahrungsfelder durch ALIISA, Erasmusprojekt als Inklusionsträger, Methoden in ALIISA, Rolle in ALIISA.</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xmlns="" id="{F79E11E4-5CAB-4269-1E86-8450CA108C8E}"/>
              </a:ext>
            </a:extLst>
          </p:cNvPr>
          <p:cNvSpPr txBox="1"/>
          <p:nvPr/>
        </p:nvSpPr>
        <p:spPr>
          <a:xfrm>
            <a:off x="747078" y="495300"/>
            <a:ext cx="13578522" cy="584775"/>
          </a:xfrm>
          <a:prstGeom prst="rect">
            <a:avLst/>
          </a:prstGeom>
          <a:noFill/>
        </p:spPr>
        <p:txBody>
          <a:bodyPr wrap="square" rtlCol="0">
            <a:spAutoFit/>
          </a:bodyPr>
          <a:lstStyle/>
          <a:p>
            <a:r>
              <a:rPr lang="de-DE" sz="3200" dirty="0">
                <a:latin typeface=""/>
              </a:rPr>
              <a:t>Kategorien</a:t>
            </a:r>
          </a:p>
        </p:txBody>
      </p:sp>
    </p:spTree>
    <p:extLst>
      <p:ext uri="{BB962C8B-B14F-4D97-AF65-F5344CB8AC3E}">
        <p14:creationId xmlns:p14="http://schemas.microsoft.com/office/powerpoint/2010/main" xmlns="" val="370046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Freeform 2"/>
          <p:cNvSpPr/>
          <p:nvPr/>
        </p:nvSpPr>
        <p:spPr>
          <a:xfrm rot="3313805">
            <a:off x="-4923607" y="2101094"/>
            <a:ext cx="15151227" cy="10037688"/>
          </a:xfrm>
          <a:custGeom>
            <a:avLst/>
            <a:gdLst/>
            <a:ahLst/>
            <a:cxnLst/>
            <a:rect l="l" t="t" r="r" b="b"/>
            <a:pathLst>
              <a:path w="15151227" h="10037688">
                <a:moveTo>
                  <a:pt x="0" y="0"/>
                </a:moveTo>
                <a:lnTo>
                  <a:pt x="15151227" y="0"/>
                </a:lnTo>
                <a:lnTo>
                  <a:pt x="15151227" y="10037687"/>
                </a:lnTo>
                <a:lnTo>
                  <a:pt x="0" y="1003768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640545">
            <a:off x="15364639" y="-3018337"/>
            <a:ext cx="7431815" cy="7691400"/>
          </a:xfrm>
          <a:custGeom>
            <a:avLst/>
            <a:gdLst/>
            <a:ahLst/>
            <a:cxnLst/>
            <a:rect l="l" t="t" r="r" b="b"/>
            <a:pathLst>
              <a:path w="7431815" h="7691400">
                <a:moveTo>
                  <a:pt x="0" y="0"/>
                </a:moveTo>
                <a:lnTo>
                  <a:pt x="7431815" y="0"/>
                </a:lnTo>
                <a:lnTo>
                  <a:pt x="7431815" y="7691400"/>
                </a:lnTo>
                <a:lnTo>
                  <a:pt x="0" y="7691400"/>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857452" y="-1928862"/>
            <a:ext cx="8858311" cy="8429683"/>
          </a:xfrm>
          <a:custGeom>
            <a:avLst/>
            <a:gdLst/>
            <a:ahLst/>
            <a:cxnLst/>
            <a:rect l="l" t="t" r="r" b="b"/>
            <a:pathLst>
              <a:path w="7584043" h="8046730">
                <a:moveTo>
                  <a:pt x="0" y="0"/>
                </a:moveTo>
                <a:lnTo>
                  <a:pt x="7584043" y="0"/>
                </a:lnTo>
                <a:lnTo>
                  <a:pt x="7584043" y="8046730"/>
                </a:lnTo>
                <a:lnTo>
                  <a:pt x="0" y="80467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042512" y="-1647537"/>
            <a:ext cx="5366155" cy="7598095"/>
          </a:xfrm>
          <a:custGeom>
            <a:avLst/>
            <a:gdLst/>
            <a:ahLst/>
            <a:cxnLst/>
            <a:rect l="l" t="t" r="r" b="b"/>
            <a:pathLst>
              <a:path w="5366155" h="7598095">
                <a:moveTo>
                  <a:pt x="0" y="0"/>
                </a:moveTo>
                <a:lnTo>
                  <a:pt x="5366155" y="0"/>
                </a:lnTo>
                <a:lnTo>
                  <a:pt x="5366155" y="7598096"/>
                </a:lnTo>
                <a:lnTo>
                  <a:pt x="0" y="759809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360073" y="6779630"/>
            <a:ext cx="9438337" cy="1952625"/>
          </a:xfrm>
          <a:prstGeom prst="rect">
            <a:avLst/>
          </a:prstGeom>
        </p:spPr>
        <p:txBody>
          <a:bodyPr lIns="0" tIns="0" rIns="0" bIns="0" rtlCol="0" anchor="t">
            <a:spAutoFit/>
          </a:bodyPr>
          <a:lstStyle/>
          <a:p>
            <a:pPr>
              <a:lnSpc>
                <a:spcPts val="7679"/>
              </a:lnSpc>
            </a:pPr>
            <a:r>
              <a:rPr lang="en-US" sz="6399" dirty="0">
                <a:solidFill>
                  <a:srgbClr val="000000"/>
                </a:solidFill>
                <a:latin typeface="Glacial Indifference"/>
              </a:rPr>
              <a:t>FUTURE TASKS/</a:t>
            </a:r>
          </a:p>
          <a:p>
            <a:pPr>
              <a:lnSpc>
                <a:spcPts val="7679"/>
              </a:lnSpc>
            </a:pPr>
            <a:r>
              <a:rPr lang="en-US" sz="6399" dirty="0">
                <a:solidFill>
                  <a:srgbClr val="000000"/>
                </a:solidFill>
                <a:latin typeface="Glacial Indifference"/>
              </a:rPr>
              <a:t>ZUKÜNFTIGE AUFGABEN</a:t>
            </a:r>
          </a:p>
        </p:txBody>
      </p:sp>
      <p:grpSp>
        <p:nvGrpSpPr>
          <p:cNvPr id="7" name="Group 7"/>
          <p:cNvGrpSpPr/>
          <p:nvPr/>
        </p:nvGrpSpPr>
        <p:grpSpPr>
          <a:xfrm>
            <a:off x="9798410" y="1290936"/>
            <a:ext cx="6261013" cy="2644262"/>
            <a:chOff x="0" y="0"/>
            <a:chExt cx="8348017" cy="3525683"/>
          </a:xfrm>
        </p:grpSpPr>
        <p:sp>
          <p:nvSpPr>
            <p:cNvPr id="8" name="TextBox 8"/>
            <p:cNvSpPr txBox="1"/>
            <p:nvPr/>
          </p:nvSpPr>
          <p:spPr>
            <a:xfrm>
              <a:off x="0" y="2046133"/>
              <a:ext cx="8348017" cy="1479550"/>
            </a:xfrm>
            <a:prstGeom prst="rect">
              <a:avLst/>
            </a:prstGeom>
          </p:spPr>
          <p:txBody>
            <a:bodyPr lIns="0" tIns="0" rIns="0" bIns="0" rtlCol="0" anchor="t">
              <a:spAutoFit/>
            </a:bodyPr>
            <a:lstStyle/>
            <a:p>
              <a:pPr marL="0" lvl="0" indent="0">
                <a:lnSpc>
                  <a:spcPts val="3000"/>
                </a:lnSpc>
              </a:pPr>
              <a:r>
                <a:rPr lang="en-US" sz="2000" dirty="0" err="1">
                  <a:solidFill>
                    <a:srgbClr val="000000"/>
                  </a:solidFill>
                  <a:latin typeface="Poppins Light"/>
                </a:rPr>
                <a:t>Sinnvoller</a:t>
              </a:r>
              <a:r>
                <a:rPr lang="en-US" sz="2000" dirty="0">
                  <a:solidFill>
                    <a:srgbClr val="000000"/>
                  </a:solidFill>
                  <a:latin typeface="Poppins Light"/>
                </a:rPr>
                <a:t> </a:t>
              </a:r>
              <a:r>
                <a:rPr lang="en-US" sz="2000" dirty="0" err="1">
                  <a:solidFill>
                    <a:srgbClr val="000000"/>
                  </a:solidFill>
                  <a:latin typeface="Poppins Light"/>
                </a:rPr>
                <a:t>Länderaustausch</a:t>
              </a:r>
              <a:r>
                <a:rPr lang="en-US" sz="2000" dirty="0">
                  <a:solidFill>
                    <a:srgbClr val="000000"/>
                  </a:solidFill>
                  <a:latin typeface="Poppins Light"/>
                </a:rPr>
                <a:t> in den </a:t>
              </a:r>
              <a:r>
                <a:rPr lang="en-US" sz="2000" dirty="0" err="1">
                  <a:solidFill>
                    <a:srgbClr val="000000"/>
                  </a:solidFill>
                  <a:latin typeface="Poppins Light"/>
                </a:rPr>
                <a:t>Bereichen</a:t>
              </a:r>
              <a:r>
                <a:rPr lang="en-US" sz="2000" dirty="0">
                  <a:solidFill>
                    <a:srgbClr val="000000"/>
                  </a:solidFill>
                  <a:latin typeface="Poppins Light"/>
                </a:rPr>
                <a:t> </a:t>
              </a:r>
              <a:r>
                <a:rPr lang="en-US" sz="2000" dirty="0" err="1">
                  <a:solidFill>
                    <a:srgbClr val="000000"/>
                  </a:solidFill>
                  <a:latin typeface="Poppins Light"/>
                </a:rPr>
                <a:t>Bildung</a:t>
              </a:r>
              <a:r>
                <a:rPr lang="en-US" sz="2000" dirty="0">
                  <a:solidFill>
                    <a:srgbClr val="000000"/>
                  </a:solidFill>
                  <a:latin typeface="Poppins Light"/>
                </a:rPr>
                <a:t> und </a:t>
              </a:r>
              <a:r>
                <a:rPr lang="en-US" sz="2000" dirty="0" err="1">
                  <a:solidFill>
                    <a:srgbClr val="000000"/>
                  </a:solidFill>
                  <a:latin typeface="Poppins Light"/>
                </a:rPr>
                <a:t>Wertegemeinschaft</a:t>
              </a:r>
              <a:r>
                <a:rPr lang="en-US" sz="2000" dirty="0">
                  <a:solidFill>
                    <a:srgbClr val="000000"/>
                  </a:solidFill>
                  <a:latin typeface="Poppins Light"/>
                </a:rPr>
                <a:t> </a:t>
              </a:r>
              <a:r>
                <a:rPr lang="en-US" sz="2000" dirty="0" err="1">
                  <a:solidFill>
                    <a:srgbClr val="000000"/>
                  </a:solidFill>
                  <a:latin typeface="Poppins Light"/>
                </a:rPr>
                <a:t>unter</a:t>
              </a:r>
              <a:r>
                <a:rPr lang="en-US" sz="2000" dirty="0">
                  <a:solidFill>
                    <a:srgbClr val="000000"/>
                  </a:solidFill>
                  <a:latin typeface="Poppins Light"/>
                </a:rPr>
                <a:t> </a:t>
              </a:r>
              <a:r>
                <a:rPr lang="en-US" sz="2000" dirty="0" err="1">
                  <a:solidFill>
                    <a:srgbClr val="000000"/>
                  </a:solidFill>
                  <a:latin typeface="Poppins Light"/>
                </a:rPr>
                <a:t>Wahrung</a:t>
              </a:r>
              <a:r>
                <a:rPr lang="en-US" sz="2000" dirty="0">
                  <a:solidFill>
                    <a:srgbClr val="000000"/>
                  </a:solidFill>
                  <a:latin typeface="Poppins Light"/>
                </a:rPr>
                <a:t> der </a:t>
              </a:r>
              <a:r>
                <a:rPr lang="en-US" sz="2000" dirty="0" err="1">
                  <a:solidFill>
                    <a:srgbClr val="000000"/>
                  </a:solidFill>
                  <a:latin typeface="Poppins Light"/>
                </a:rPr>
                <a:t>landesspezifischen</a:t>
              </a:r>
              <a:r>
                <a:rPr lang="en-US" sz="2000" dirty="0">
                  <a:solidFill>
                    <a:srgbClr val="000000"/>
                  </a:solidFill>
                  <a:latin typeface="Poppins Light"/>
                </a:rPr>
                <a:t> </a:t>
              </a:r>
              <a:r>
                <a:rPr lang="en-US" sz="2000" dirty="0" err="1">
                  <a:solidFill>
                    <a:srgbClr val="000000"/>
                  </a:solidFill>
                  <a:latin typeface="Poppins Light"/>
                </a:rPr>
                <a:t>Bildungskultur</a:t>
              </a:r>
              <a:endParaRPr lang="en-US" sz="2000" dirty="0">
                <a:solidFill>
                  <a:srgbClr val="000000"/>
                </a:solidFill>
                <a:latin typeface="Poppins Light"/>
              </a:endParaRPr>
            </a:p>
          </p:txBody>
        </p:sp>
        <p:sp>
          <p:nvSpPr>
            <p:cNvPr id="9" name="TextBox 9"/>
            <p:cNvSpPr txBox="1"/>
            <p:nvPr/>
          </p:nvSpPr>
          <p:spPr>
            <a:xfrm>
              <a:off x="0" y="-19050"/>
              <a:ext cx="8348017" cy="1812290"/>
            </a:xfrm>
            <a:prstGeom prst="rect">
              <a:avLst/>
            </a:prstGeom>
          </p:spPr>
          <p:txBody>
            <a:bodyPr lIns="0" tIns="0" rIns="0" bIns="0" rtlCol="0" anchor="t">
              <a:spAutoFit/>
            </a:bodyPr>
            <a:lstStyle/>
            <a:p>
              <a:pPr>
                <a:lnSpc>
                  <a:spcPts val="2730"/>
                </a:lnSpc>
              </a:pPr>
              <a:r>
                <a:rPr lang="en-US" sz="2100" dirty="0">
                  <a:solidFill>
                    <a:srgbClr val="000000"/>
                  </a:solidFill>
                  <a:latin typeface="Poppins Medium"/>
                </a:rPr>
                <a:t>Meaningful country exchange in the areas of education and community of values while maintaining the country-specific educational culture</a:t>
              </a:r>
            </a:p>
          </p:txBody>
        </p:sp>
      </p:grpSp>
      <p:grpSp>
        <p:nvGrpSpPr>
          <p:cNvPr id="10" name="Group 10"/>
          <p:cNvGrpSpPr/>
          <p:nvPr/>
        </p:nvGrpSpPr>
        <p:grpSpPr>
          <a:xfrm>
            <a:off x="9798410" y="4332266"/>
            <a:ext cx="6261013" cy="2766798"/>
            <a:chOff x="0" y="-19051"/>
            <a:chExt cx="8348017" cy="3689064"/>
          </a:xfrm>
        </p:grpSpPr>
        <p:sp>
          <p:nvSpPr>
            <p:cNvPr id="11" name="TextBox 11"/>
            <p:cNvSpPr txBox="1"/>
            <p:nvPr/>
          </p:nvSpPr>
          <p:spPr>
            <a:xfrm>
              <a:off x="0" y="1779752"/>
              <a:ext cx="8348017" cy="1890261"/>
            </a:xfrm>
            <a:prstGeom prst="rect">
              <a:avLst/>
            </a:prstGeom>
          </p:spPr>
          <p:txBody>
            <a:bodyPr lIns="0" tIns="0" rIns="0" bIns="0" rtlCol="0" anchor="t">
              <a:spAutoFit/>
            </a:bodyPr>
            <a:lstStyle/>
            <a:p>
              <a:pPr>
                <a:lnSpc>
                  <a:spcPts val="2775"/>
                </a:lnSpc>
              </a:pPr>
              <a:r>
                <a:rPr lang="en-US" sz="1850" dirty="0" err="1">
                  <a:solidFill>
                    <a:srgbClr val="000000"/>
                  </a:solidFill>
                  <a:latin typeface="Poppins Light"/>
                </a:rPr>
                <a:t>Verbesserung</a:t>
              </a:r>
              <a:r>
                <a:rPr lang="en-US" sz="1850" dirty="0">
                  <a:solidFill>
                    <a:srgbClr val="000000"/>
                  </a:solidFill>
                  <a:latin typeface="Poppins Light"/>
                </a:rPr>
                <a:t> des </a:t>
              </a:r>
              <a:r>
                <a:rPr lang="en-US" sz="1850" dirty="0" err="1">
                  <a:solidFill>
                    <a:srgbClr val="000000"/>
                  </a:solidFill>
                  <a:latin typeface="Poppins Light"/>
                </a:rPr>
                <a:t>Bildungsangebots</a:t>
              </a:r>
              <a:r>
                <a:rPr lang="en-US" sz="1850" dirty="0">
                  <a:solidFill>
                    <a:srgbClr val="000000"/>
                  </a:solidFill>
                  <a:latin typeface="Poppins Light"/>
                </a:rPr>
                <a:t> </a:t>
              </a:r>
              <a:r>
                <a:rPr lang="en-US" sz="1850" dirty="0" err="1">
                  <a:solidFill>
                    <a:srgbClr val="000000"/>
                  </a:solidFill>
                  <a:latin typeface="Poppins Light"/>
                </a:rPr>
                <a:t>zum</a:t>
              </a:r>
              <a:r>
                <a:rPr lang="en-US" sz="1850" dirty="0">
                  <a:solidFill>
                    <a:srgbClr val="000000"/>
                  </a:solidFill>
                  <a:latin typeface="Poppins Light"/>
                </a:rPr>
                <a:t> Thema </a:t>
              </a:r>
              <a:r>
                <a:rPr lang="en-US" sz="1850" dirty="0" err="1">
                  <a:solidFill>
                    <a:srgbClr val="000000"/>
                  </a:solidFill>
                  <a:latin typeface="Poppins Light"/>
                </a:rPr>
                <a:t>Einbeziehung</a:t>
              </a:r>
              <a:r>
                <a:rPr lang="en-US" sz="1850" dirty="0">
                  <a:solidFill>
                    <a:srgbClr val="000000"/>
                  </a:solidFill>
                  <a:latin typeface="Poppins Light"/>
                </a:rPr>
                <a:t> der </a:t>
              </a:r>
              <a:r>
                <a:rPr lang="en-US" sz="1850" dirty="0" err="1">
                  <a:solidFill>
                    <a:srgbClr val="000000"/>
                  </a:solidFill>
                  <a:latin typeface="Poppins Light"/>
                </a:rPr>
                <a:t>Kunsterziehung</a:t>
              </a:r>
              <a:r>
                <a:rPr lang="en-US" sz="1850" dirty="0">
                  <a:solidFill>
                    <a:srgbClr val="000000"/>
                  </a:solidFill>
                  <a:latin typeface="Poppins Light"/>
                </a:rPr>
                <a:t> in den </a:t>
              </a:r>
              <a:r>
                <a:rPr lang="en-US" sz="1850" dirty="0" err="1">
                  <a:solidFill>
                    <a:srgbClr val="000000"/>
                  </a:solidFill>
                  <a:latin typeface="Poppins Light"/>
                </a:rPr>
                <a:t>Hochschulbereich</a:t>
              </a:r>
              <a:r>
                <a:rPr lang="en-US" sz="1850" dirty="0">
                  <a:solidFill>
                    <a:srgbClr val="000000"/>
                  </a:solidFill>
                  <a:latin typeface="Poppins Light"/>
                </a:rPr>
                <a:t> und </a:t>
              </a:r>
              <a:r>
                <a:rPr lang="en-US" sz="1850" dirty="0" err="1">
                  <a:solidFill>
                    <a:srgbClr val="000000"/>
                  </a:solidFill>
                  <a:latin typeface="Poppins Light"/>
                </a:rPr>
                <a:t>weitere</a:t>
              </a:r>
              <a:r>
                <a:rPr lang="en-US" sz="1850" dirty="0">
                  <a:solidFill>
                    <a:srgbClr val="000000"/>
                  </a:solidFill>
                  <a:latin typeface="Poppins Light"/>
                </a:rPr>
                <a:t> </a:t>
              </a:r>
              <a:r>
                <a:rPr lang="en-US" sz="1850" dirty="0" err="1">
                  <a:solidFill>
                    <a:srgbClr val="000000"/>
                  </a:solidFill>
                  <a:latin typeface="Poppins Light"/>
                </a:rPr>
                <a:t>Forschungen</a:t>
              </a:r>
              <a:r>
                <a:rPr lang="en-US" sz="1850" dirty="0">
                  <a:solidFill>
                    <a:srgbClr val="000000"/>
                  </a:solidFill>
                  <a:latin typeface="Poppins Light"/>
                </a:rPr>
                <a:t> </a:t>
              </a:r>
              <a:r>
                <a:rPr lang="en-US" sz="1850" dirty="0" err="1">
                  <a:solidFill>
                    <a:srgbClr val="000000"/>
                  </a:solidFill>
                  <a:latin typeface="Poppins Light"/>
                </a:rPr>
                <a:t>darüber</a:t>
              </a:r>
              <a:endParaRPr lang="en-US" sz="1850" dirty="0">
                <a:solidFill>
                  <a:srgbClr val="000000"/>
                </a:solidFill>
                <a:latin typeface="Poppins Light"/>
              </a:endParaRPr>
            </a:p>
            <a:p>
              <a:pPr marL="0" lvl="0" indent="0">
                <a:lnSpc>
                  <a:spcPts val="2775"/>
                </a:lnSpc>
              </a:pPr>
              <a:endParaRPr lang="en-US" sz="1850" dirty="0">
                <a:solidFill>
                  <a:srgbClr val="000000"/>
                </a:solidFill>
                <a:latin typeface="Poppins Light"/>
              </a:endParaRPr>
            </a:p>
          </p:txBody>
        </p:sp>
        <p:sp>
          <p:nvSpPr>
            <p:cNvPr id="12" name="TextBox 12"/>
            <p:cNvSpPr txBox="1"/>
            <p:nvPr/>
          </p:nvSpPr>
          <p:spPr>
            <a:xfrm>
              <a:off x="0" y="-19051"/>
              <a:ext cx="8348017" cy="1377300"/>
            </a:xfrm>
            <a:prstGeom prst="rect">
              <a:avLst/>
            </a:prstGeom>
          </p:spPr>
          <p:txBody>
            <a:bodyPr lIns="0" tIns="0" rIns="0" bIns="0" rtlCol="0" anchor="t">
              <a:spAutoFit/>
            </a:bodyPr>
            <a:lstStyle/>
            <a:p>
              <a:pPr>
                <a:lnSpc>
                  <a:spcPts val="2730"/>
                </a:lnSpc>
              </a:pPr>
              <a:r>
                <a:rPr lang="en-US" sz="2100" dirty="0">
                  <a:solidFill>
                    <a:srgbClr val="000000"/>
                  </a:solidFill>
                  <a:latin typeface="Poppins Medium"/>
                </a:rPr>
                <a:t>Improvement of the educational offer on the subject of including art education in the university sector and research </a:t>
              </a:r>
            </a:p>
          </p:txBody>
        </p:sp>
      </p:grpSp>
      <p:grpSp>
        <p:nvGrpSpPr>
          <p:cNvPr id="13" name="Group 13"/>
          <p:cNvGrpSpPr/>
          <p:nvPr/>
        </p:nvGrpSpPr>
        <p:grpSpPr>
          <a:xfrm>
            <a:off x="9798410" y="7214772"/>
            <a:ext cx="6261013" cy="2330116"/>
            <a:chOff x="0" y="0"/>
            <a:chExt cx="8348017" cy="3106821"/>
          </a:xfrm>
        </p:grpSpPr>
        <p:sp>
          <p:nvSpPr>
            <p:cNvPr id="14" name="TextBox 14"/>
            <p:cNvSpPr txBox="1"/>
            <p:nvPr/>
          </p:nvSpPr>
          <p:spPr>
            <a:xfrm>
              <a:off x="0" y="1195471"/>
              <a:ext cx="8348017" cy="1842770"/>
            </a:xfrm>
            <a:prstGeom prst="rect">
              <a:avLst/>
            </a:prstGeom>
          </p:spPr>
          <p:txBody>
            <a:bodyPr lIns="0" tIns="0" rIns="0" bIns="0" rtlCol="0" anchor="t">
              <a:spAutoFit/>
            </a:bodyPr>
            <a:lstStyle/>
            <a:p>
              <a:pPr>
                <a:lnSpc>
                  <a:spcPts val="2775"/>
                </a:lnSpc>
              </a:pPr>
              <a:r>
                <a:rPr lang="en-US" sz="1850">
                  <a:solidFill>
                    <a:srgbClr val="000000"/>
                  </a:solidFill>
                  <a:latin typeface="Poppins Light"/>
                </a:rPr>
                <a:t>Vermittlung der für die Ausübung der demokratischen Staatsbürgerschaft erforderlichen transversalen Kompetenzen</a:t>
              </a:r>
            </a:p>
            <a:p>
              <a:pPr marL="0" lvl="0" indent="0">
                <a:lnSpc>
                  <a:spcPts val="2775"/>
                </a:lnSpc>
              </a:pPr>
              <a:endParaRPr lang="en-US" sz="1850">
                <a:solidFill>
                  <a:srgbClr val="000000"/>
                </a:solidFill>
                <a:latin typeface="Poppins Light"/>
              </a:endParaRPr>
            </a:p>
          </p:txBody>
        </p:sp>
        <p:sp>
          <p:nvSpPr>
            <p:cNvPr id="15" name="TextBox 15"/>
            <p:cNvSpPr txBox="1"/>
            <p:nvPr/>
          </p:nvSpPr>
          <p:spPr>
            <a:xfrm>
              <a:off x="0" y="-19050"/>
              <a:ext cx="8348017" cy="897890"/>
            </a:xfrm>
            <a:prstGeom prst="rect">
              <a:avLst/>
            </a:prstGeom>
          </p:spPr>
          <p:txBody>
            <a:bodyPr lIns="0" tIns="0" rIns="0" bIns="0" rtlCol="0" anchor="t">
              <a:spAutoFit/>
            </a:bodyPr>
            <a:lstStyle/>
            <a:p>
              <a:pPr>
                <a:lnSpc>
                  <a:spcPts val="2730"/>
                </a:lnSpc>
              </a:pPr>
              <a:r>
                <a:rPr lang="en-US" sz="2100">
                  <a:solidFill>
                    <a:srgbClr val="000000"/>
                  </a:solidFill>
                  <a:latin typeface="Poppins Medium"/>
                </a:rPr>
                <a:t>Equip students with transversal competencies necessary to exercise democratic citizenship </a:t>
              </a:r>
            </a:p>
          </p:txBody>
        </p:sp>
      </p:grpSp>
      <p:sp>
        <p:nvSpPr>
          <p:cNvPr id="16" name="TextBox 16"/>
          <p:cNvSpPr txBox="1"/>
          <p:nvPr/>
        </p:nvSpPr>
        <p:spPr>
          <a:xfrm>
            <a:off x="529330" y="981075"/>
            <a:ext cx="3413907" cy="3521075"/>
          </a:xfrm>
          <a:prstGeom prst="rect">
            <a:avLst/>
          </a:prstGeom>
        </p:spPr>
        <p:txBody>
          <a:bodyPr lIns="0" tIns="0" rIns="0" bIns="0" rtlCol="0" anchor="t">
            <a:spAutoFit/>
          </a:bodyPr>
          <a:lstStyle/>
          <a:p>
            <a:pPr algn="ctr">
              <a:lnSpc>
                <a:spcPts val="2799"/>
              </a:lnSpc>
            </a:pPr>
            <a:r>
              <a:rPr lang="en-US" sz="1999">
                <a:solidFill>
                  <a:srgbClr val="000000"/>
                </a:solidFill>
                <a:latin typeface="Glacial Indifference"/>
              </a:rPr>
              <a:t>"Without proper management, I cannot advance inclusive development. In this respect, as the representative, I not only make sure that the work for people with disabilities progresses, but that it takes place in a network." Musicschool Teacher, Germany, 56 years</a:t>
            </a:r>
          </a:p>
        </p:txBody>
      </p:sp>
      <p:sp>
        <p:nvSpPr>
          <p:cNvPr id="17" name="TextBox 17"/>
          <p:cNvSpPr txBox="1"/>
          <p:nvPr/>
        </p:nvSpPr>
        <p:spPr>
          <a:xfrm>
            <a:off x="4834740" y="971550"/>
            <a:ext cx="3482434" cy="3530600"/>
          </a:xfrm>
          <a:prstGeom prst="rect">
            <a:avLst/>
          </a:prstGeom>
        </p:spPr>
        <p:txBody>
          <a:bodyPr lIns="0" tIns="0" rIns="0" bIns="0" rtlCol="0" anchor="t">
            <a:spAutoFit/>
          </a:bodyPr>
          <a:lstStyle/>
          <a:p>
            <a:pPr algn="ctr">
              <a:lnSpc>
                <a:spcPts val="2800"/>
              </a:lnSpc>
            </a:pPr>
            <a:r>
              <a:rPr lang="en-US" sz="2000" dirty="0">
                <a:solidFill>
                  <a:srgbClr val="000000"/>
                </a:solidFill>
                <a:latin typeface="Glacial Indifference"/>
              </a:rPr>
              <a:t>"I told my students many years ago: You have to be willing to work in a global world. That means you will see different types of cultures in your work, it's different and you always have to find new ways. I think that's a base. Now it's clearer for me too." Dance Lector, Finland, 45 years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71964" y="-1928862"/>
            <a:ext cx="13349835" cy="14530432"/>
          </a:xfrm>
          <a:custGeom>
            <a:avLst/>
            <a:gdLst/>
            <a:ahLst/>
            <a:cxnLst/>
            <a:rect l="l" t="t" r="r" b="b"/>
            <a:pathLst>
              <a:path w="13349835" h="14530432">
                <a:moveTo>
                  <a:pt x="0" y="0"/>
                </a:moveTo>
                <a:lnTo>
                  <a:pt x="13349835" y="0"/>
                </a:lnTo>
                <a:lnTo>
                  <a:pt x="13349835" y="14530432"/>
                </a:lnTo>
                <a:lnTo>
                  <a:pt x="0" y="145304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4103319">
            <a:off x="6543704" y="-1504105"/>
            <a:ext cx="14128861" cy="15378352"/>
          </a:xfrm>
          <a:custGeom>
            <a:avLst/>
            <a:gdLst/>
            <a:ahLst/>
            <a:cxnLst/>
            <a:rect l="l" t="t" r="r" b="b"/>
            <a:pathLst>
              <a:path w="14128861" h="15378352">
                <a:moveTo>
                  <a:pt x="0" y="0"/>
                </a:moveTo>
                <a:lnTo>
                  <a:pt x="14128861" y="0"/>
                </a:lnTo>
                <a:lnTo>
                  <a:pt x="14128861" y="15378352"/>
                </a:lnTo>
                <a:lnTo>
                  <a:pt x="0" y="153783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028700" y="2004398"/>
            <a:ext cx="7143612" cy="6016295"/>
            <a:chOff x="0" y="-64056"/>
            <a:chExt cx="9524816" cy="8021725"/>
          </a:xfrm>
        </p:grpSpPr>
        <p:sp>
          <p:nvSpPr>
            <p:cNvPr id="5" name="TextBox 5"/>
            <p:cNvSpPr txBox="1"/>
            <p:nvPr/>
          </p:nvSpPr>
          <p:spPr>
            <a:xfrm>
              <a:off x="26515" y="1330216"/>
              <a:ext cx="9498301" cy="6627453"/>
            </a:xfrm>
            <a:prstGeom prst="rect">
              <a:avLst/>
            </a:prstGeom>
          </p:spPr>
          <p:txBody>
            <a:bodyPr lIns="0" tIns="0" rIns="0" bIns="0" rtlCol="0" anchor="t">
              <a:spAutoFit/>
            </a:bodyPr>
            <a:lstStyle/>
            <a:p>
              <a:pPr>
                <a:lnSpc>
                  <a:spcPts val="4199"/>
                </a:lnSpc>
              </a:pPr>
              <a:endParaRPr lang="en-US" sz="2400" dirty="0">
                <a:solidFill>
                  <a:srgbClr val="000000"/>
                </a:solidFill>
                <a:latin typeface="Poppins Light"/>
              </a:endParaRPr>
            </a:p>
            <a:p>
              <a:pPr>
                <a:lnSpc>
                  <a:spcPct val="200000"/>
                </a:lnSpc>
              </a:pPr>
              <a:r>
                <a:rPr lang="en-US" sz="2400" dirty="0">
                  <a:solidFill>
                    <a:srgbClr val="000000"/>
                  </a:solidFill>
                  <a:latin typeface="Poppins Light"/>
                </a:rPr>
                <a:t>ME study:</a:t>
              </a:r>
            </a:p>
            <a:p>
              <a:pPr>
                <a:lnSpc>
                  <a:spcPct val="200000"/>
                </a:lnSpc>
              </a:pPr>
              <a:r>
                <a:rPr lang="en-US" sz="2400" dirty="0">
                  <a:solidFill>
                    <a:srgbClr val="000000"/>
                  </a:solidFill>
                  <a:latin typeface="Poppins Light"/>
                </a:rPr>
                <a:t>	- elective subject (5 ECTS)</a:t>
              </a:r>
            </a:p>
            <a:p>
              <a:pPr>
                <a:lnSpc>
                  <a:spcPct val="200000"/>
                </a:lnSpc>
              </a:pPr>
              <a:r>
                <a:rPr lang="en-US" sz="2400" dirty="0">
                  <a:solidFill>
                    <a:srgbClr val="000000"/>
                  </a:solidFill>
                  <a:latin typeface="Poppins Light"/>
                </a:rPr>
                <a:t>	- freely chosen emphasis (8 ECTS)</a:t>
              </a:r>
            </a:p>
            <a:p>
              <a:pPr>
                <a:lnSpc>
                  <a:spcPct val="200000"/>
                </a:lnSpc>
              </a:pPr>
              <a:r>
                <a:rPr lang="en-US" sz="2400" dirty="0">
                  <a:solidFill>
                    <a:srgbClr val="000000"/>
                  </a:solidFill>
                  <a:latin typeface="Poppins Light"/>
                </a:rPr>
                <a:t> IGP study:</a:t>
              </a:r>
            </a:p>
            <a:p>
              <a:pPr>
                <a:lnSpc>
                  <a:spcPct val="200000"/>
                </a:lnSpc>
              </a:pPr>
              <a:r>
                <a:rPr lang="en-US" sz="2400" dirty="0">
                  <a:solidFill>
                    <a:srgbClr val="000000"/>
                  </a:solidFill>
                  <a:latin typeface="Poppins Light"/>
                </a:rPr>
                <a:t>	</a:t>
              </a:r>
              <a:r>
                <a:rPr lang="en-US" sz="2400">
                  <a:solidFill>
                    <a:srgbClr val="000000"/>
                  </a:solidFill>
                  <a:latin typeface="Poppins Light"/>
                </a:rPr>
                <a:t>- emphasis (12 SWS)</a:t>
              </a:r>
              <a:endParaRPr lang="en-US" sz="2400" dirty="0">
                <a:solidFill>
                  <a:srgbClr val="000000"/>
                </a:solidFill>
                <a:latin typeface="Poppins Light"/>
              </a:endParaRPr>
            </a:p>
            <a:p>
              <a:pPr>
                <a:lnSpc>
                  <a:spcPct val="200000"/>
                </a:lnSpc>
              </a:pPr>
              <a:r>
                <a:rPr lang="en-US" sz="2400" dirty="0">
                  <a:solidFill>
                    <a:srgbClr val="000000"/>
                  </a:solidFill>
                  <a:latin typeface="Poppins Light"/>
                </a:rPr>
                <a:t> university further education/course.</a:t>
              </a:r>
            </a:p>
          </p:txBody>
        </p:sp>
        <p:sp>
          <p:nvSpPr>
            <p:cNvPr id="6" name="TextBox 6"/>
            <p:cNvSpPr txBox="1"/>
            <p:nvPr/>
          </p:nvSpPr>
          <p:spPr>
            <a:xfrm>
              <a:off x="0" y="-64056"/>
              <a:ext cx="9524816" cy="1038491"/>
            </a:xfrm>
            <a:prstGeom prst="rect">
              <a:avLst/>
            </a:prstGeom>
          </p:spPr>
          <p:txBody>
            <a:bodyPr lIns="0" tIns="0" rIns="0" bIns="0" rtlCol="0" anchor="t">
              <a:spAutoFit/>
            </a:bodyPr>
            <a:lstStyle/>
            <a:p>
              <a:pPr algn="ctr">
                <a:lnSpc>
                  <a:spcPts val="6369"/>
                </a:lnSpc>
              </a:pPr>
              <a:endParaRPr lang="en-US" sz="4549" dirty="0">
                <a:solidFill>
                  <a:srgbClr val="000000"/>
                </a:solidFill>
                <a:latin typeface="Poppins Medium"/>
              </a:endParaRPr>
            </a:p>
          </p:txBody>
        </p:sp>
      </p:grpSp>
      <p:grpSp>
        <p:nvGrpSpPr>
          <p:cNvPr id="7" name="Group 7"/>
          <p:cNvGrpSpPr/>
          <p:nvPr/>
        </p:nvGrpSpPr>
        <p:grpSpPr>
          <a:xfrm>
            <a:off x="10115688" y="1839616"/>
            <a:ext cx="7143612" cy="8207375"/>
            <a:chOff x="0" y="-40600"/>
            <a:chExt cx="9524816" cy="10943170"/>
          </a:xfrm>
        </p:grpSpPr>
        <p:sp>
          <p:nvSpPr>
            <p:cNvPr id="8" name="TextBox 8"/>
            <p:cNvSpPr txBox="1"/>
            <p:nvPr/>
          </p:nvSpPr>
          <p:spPr>
            <a:xfrm>
              <a:off x="26515" y="1606362"/>
              <a:ext cx="9498301" cy="1390723"/>
            </a:xfrm>
            <a:prstGeom prst="rect">
              <a:avLst/>
            </a:prstGeom>
          </p:spPr>
          <p:txBody>
            <a:bodyPr lIns="0" tIns="0" rIns="0" bIns="0" rtlCol="0" anchor="t">
              <a:spAutoFit/>
            </a:bodyPr>
            <a:lstStyle/>
            <a:p>
              <a:pPr>
                <a:lnSpc>
                  <a:spcPts val="4199"/>
                </a:lnSpc>
              </a:pPr>
              <a:endParaRPr lang="en-US" sz="2799" dirty="0">
                <a:solidFill>
                  <a:srgbClr val="000000"/>
                </a:solidFill>
                <a:latin typeface="Poppins Light"/>
              </a:endParaRPr>
            </a:p>
            <a:p>
              <a:pPr>
                <a:lnSpc>
                  <a:spcPts val="4199"/>
                </a:lnSpc>
                <a:buFont typeface="Arial" pitchFamily="34" charset="0"/>
                <a:buChar char="•"/>
              </a:pPr>
              <a:endParaRPr lang="en-US" sz="2799" dirty="0">
                <a:solidFill>
                  <a:srgbClr val="000000"/>
                </a:solidFill>
                <a:latin typeface="Poppins Light"/>
              </a:endParaRPr>
            </a:p>
          </p:txBody>
        </p:sp>
        <p:sp>
          <p:nvSpPr>
            <p:cNvPr id="9" name="TextBox 9"/>
            <p:cNvSpPr txBox="1"/>
            <p:nvPr/>
          </p:nvSpPr>
          <p:spPr>
            <a:xfrm>
              <a:off x="0" y="-40600"/>
              <a:ext cx="9524816" cy="10943170"/>
            </a:xfrm>
            <a:prstGeom prst="rect">
              <a:avLst/>
            </a:prstGeom>
          </p:spPr>
          <p:txBody>
            <a:bodyPr lIns="0" tIns="0" rIns="0" bIns="0" rtlCol="0" anchor="t">
              <a:spAutoFit/>
            </a:bodyPr>
            <a:lstStyle/>
            <a:p>
              <a:pPr algn="ctr">
                <a:lnSpc>
                  <a:spcPts val="6370"/>
                </a:lnSpc>
              </a:pPr>
              <a:r>
                <a:rPr lang="en-US" sz="4550" dirty="0" err="1">
                  <a:solidFill>
                    <a:srgbClr val="000000"/>
                  </a:solidFill>
                  <a:latin typeface="Poppins Medium"/>
                </a:rPr>
                <a:t>Mögliche</a:t>
              </a:r>
              <a:r>
                <a:rPr lang="en-US" sz="4550" dirty="0">
                  <a:solidFill>
                    <a:srgbClr val="000000"/>
                  </a:solidFill>
                  <a:latin typeface="Poppins Medium"/>
                </a:rPr>
                <a:t> </a:t>
              </a:r>
              <a:r>
                <a:rPr lang="en-US" sz="4550" dirty="0" err="1">
                  <a:solidFill>
                    <a:srgbClr val="000000"/>
                  </a:solidFill>
                  <a:latin typeface="Poppins Medium"/>
                </a:rPr>
                <a:t>Umsetzung</a:t>
              </a:r>
              <a:r>
                <a:rPr lang="en-US" sz="4550" dirty="0">
                  <a:solidFill>
                    <a:srgbClr val="000000"/>
                  </a:solidFill>
                  <a:latin typeface="Poppins Medium"/>
                </a:rPr>
                <a:t> in </a:t>
              </a:r>
              <a:r>
                <a:rPr lang="en-US" sz="4550" dirty="0" err="1">
                  <a:solidFill>
                    <a:srgbClr val="000000"/>
                  </a:solidFill>
                  <a:latin typeface="Poppins Medium"/>
                </a:rPr>
                <a:t>der</a:t>
              </a:r>
              <a:r>
                <a:rPr lang="en-US" sz="4550" dirty="0">
                  <a:solidFill>
                    <a:srgbClr val="000000"/>
                  </a:solidFill>
                  <a:latin typeface="Poppins Medium"/>
                </a:rPr>
                <a:t> </a:t>
              </a:r>
              <a:r>
                <a:rPr lang="en-US" sz="4550" dirty="0" err="1">
                  <a:solidFill>
                    <a:srgbClr val="000000"/>
                  </a:solidFill>
                  <a:latin typeface="Poppins Medium"/>
                </a:rPr>
                <a:t>Zukunft</a:t>
              </a:r>
              <a:endParaRPr lang="en-US" sz="4550" dirty="0">
                <a:solidFill>
                  <a:srgbClr val="000000"/>
                </a:solidFill>
                <a:latin typeface="Poppins Medium"/>
              </a:endParaRPr>
            </a:p>
            <a:p>
              <a:pPr>
                <a:lnSpc>
                  <a:spcPts val="6370"/>
                </a:lnSpc>
                <a:buFont typeface="Arial" pitchFamily="34" charset="0"/>
                <a:buChar char="•"/>
              </a:pPr>
              <a:r>
                <a:rPr lang="en-US" sz="2400" dirty="0">
                  <a:solidFill>
                    <a:srgbClr val="000000"/>
                  </a:solidFill>
                  <a:latin typeface="Poppins Light" charset="0"/>
                  <a:cs typeface="Poppins Light" charset="0"/>
                </a:rPr>
                <a:t> ME </a:t>
              </a:r>
              <a:r>
                <a:rPr lang="en-US" sz="2400" dirty="0" err="1">
                  <a:solidFill>
                    <a:srgbClr val="000000"/>
                  </a:solidFill>
                  <a:latin typeface="Poppins Light" charset="0"/>
                  <a:cs typeface="Poppins Light" charset="0"/>
                </a:rPr>
                <a:t>Studium</a:t>
              </a:r>
              <a:r>
                <a:rPr lang="en-US" sz="2400" dirty="0">
                  <a:solidFill>
                    <a:srgbClr val="000000"/>
                  </a:solidFill>
                  <a:latin typeface="Poppins Light" charset="0"/>
                  <a:cs typeface="Poppins Light" charset="0"/>
                </a:rPr>
                <a:t>:</a:t>
              </a:r>
            </a:p>
            <a:p>
              <a:pPr>
                <a:lnSpc>
                  <a:spcPts val="6370"/>
                </a:lnSpc>
              </a:pPr>
              <a:r>
                <a:rPr lang="en-US" sz="2400" dirty="0">
                  <a:solidFill>
                    <a:srgbClr val="000000"/>
                  </a:solidFill>
                  <a:latin typeface="Poppins Light" charset="0"/>
                  <a:cs typeface="Poppins Light" charset="0"/>
                </a:rPr>
                <a:t>	- </a:t>
              </a:r>
              <a:r>
                <a:rPr lang="en-US" sz="2400" dirty="0" err="1">
                  <a:solidFill>
                    <a:srgbClr val="000000"/>
                  </a:solidFill>
                  <a:latin typeface="Poppins Light" charset="0"/>
                  <a:cs typeface="Poppins Light" charset="0"/>
                </a:rPr>
                <a:t>Wahlfach</a:t>
              </a:r>
              <a:r>
                <a:rPr lang="en-US" sz="2400" dirty="0">
                  <a:solidFill>
                    <a:srgbClr val="000000"/>
                  </a:solidFill>
                  <a:latin typeface="Poppins Light" charset="0"/>
                  <a:cs typeface="Poppins Light" charset="0"/>
                </a:rPr>
                <a:t> (5 ECTS)</a:t>
              </a:r>
            </a:p>
            <a:p>
              <a:pPr>
                <a:lnSpc>
                  <a:spcPts val="6370"/>
                </a:lnSpc>
              </a:pPr>
              <a:r>
                <a:rPr lang="en-US" sz="2400" dirty="0">
                  <a:solidFill>
                    <a:srgbClr val="000000"/>
                  </a:solidFill>
                  <a:latin typeface="Poppins Light" charset="0"/>
                  <a:cs typeface="Poppins Light" charset="0"/>
                </a:rPr>
                <a:t>	- </a:t>
              </a:r>
              <a:r>
                <a:rPr lang="en-US" sz="2400" dirty="0" err="1">
                  <a:solidFill>
                    <a:srgbClr val="000000"/>
                  </a:solidFill>
                  <a:latin typeface="Poppins Light" charset="0"/>
                  <a:cs typeface="Poppins Light" charset="0"/>
                </a:rPr>
                <a:t>frei</a:t>
              </a:r>
              <a:r>
                <a:rPr lang="en-US" sz="2400" dirty="0">
                  <a:solidFill>
                    <a:srgbClr val="000000"/>
                  </a:solidFill>
                  <a:latin typeface="Poppins Light" charset="0"/>
                  <a:cs typeface="Poppins Light" charset="0"/>
                </a:rPr>
                <a:t> </a:t>
              </a:r>
              <a:r>
                <a:rPr lang="en-US" sz="2400" dirty="0" err="1">
                  <a:solidFill>
                    <a:srgbClr val="000000"/>
                  </a:solidFill>
                  <a:latin typeface="Poppins Light" charset="0"/>
                  <a:cs typeface="Poppins Light" charset="0"/>
                </a:rPr>
                <a:t>gewählter</a:t>
              </a:r>
              <a:r>
                <a:rPr lang="en-US" sz="2400" dirty="0">
                  <a:solidFill>
                    <a:srgbClr val="000000"/>
                  </a:solidFill>
                  <a:latin typeface="Poppins Light" charset="0"/>
                  <a:cs typeface="Poppins Light" charset="0"/>
                </a:rPr>
                <a:t> </a:t>
              </a:r>
              <a:r>
                <a:rPr lang="en-US" sz="2400" dirty="0" err="1">
                  <a:solidFill>
                    <a:srgbClr val="000000"/>
                  </a:solidFill>
                  <a:latin typeface="Poppins Light" charset="0"/>
                  <a:cs typeface="Poppins Light" charset="0"/>
                </a:rPr>
                <a:t>Schwerpunkt</a:t>
              </a:r>
              <a:r>
                <a:rPr lang="en-US" sz="2400" dirty="0">
                  <a:solidFill>
                    <a:srgbClr val="000000"/>
                  </a:solidFill>
                  <a:latin typeface="Poppins Light" charset="0"/>
                  <a:cs typeface="Poppins Light" charset="0"/>
                </a:rPr>
                <a:t> (8 ECTS)</a:t>
              </a:r>
            </a:p>
            <a:p>
              <a:pPr>
                <a:lnSpc>
                  <a:spcPts val="6370"/>
                </a:lnSpc>
                <a:buFont typeface="Arial" pitchFamily="34" charset="0"/>
                <a:buChar char="•"/>
              </a:pPr>
              <a:r>
                <a:rPr lang="en-US" sz="2400" dirty="0">
                  <a:solidFill>
                    <a:srgbClr val="000000"/>
                  </a:solidFill>
                  <a:latin typeface="Poppins Light" charset="0"/>
                  <a:cs typeface="Poppins Light" charset="0"/>
                </a:rPr>
                <a:t> IGP </a:t>
              </a:r>
              <a:r>
                <a:rPr lang="en-US" sz="2400" dirty="0" err="1">
                  <a:solidFill>
                    <a:srgbClr val="000000"/>
                  </a:solidFill>
                  <a:latin typeface="Poppins Light" charset="0"/>
                  <a:cs typeface="Poppins Light" charset="0"/>
                </a:rPr>
                <a:t>Studium</a:t>
              </a:r>
              <a:r>
                <a:rPr lang="en-US" sz="2400" dirty="0">
                  <a:solidFill>
                    <a:srgbClr val="000000"/>
                  </a:solidFill>
                  <a:latin typeface="Poppins Light" charset="0"/>
                  <a:cs typeface="Poppins Light" charset="0"/>
                </a:rPr>
                <a:t>:</a:t>
              </a:r>
            </a:p>
            <a:p>
              <a:pPr>
                <a:lnSpc>
                  <a:spcPts val="6370"/>
                </a:lnSpc>
              </a:pPr>
              <a:r>
                <a:rPr lang="en-US" sz="2400" dirty="0">
                  <a:solidFill>
                    <a:srgbClr val="000000"/>
                  </a:solidFill>
                  <a:latin typeface="Poppins Light" charset="0"/>
                  <a:cs typeface="Poppins Light" charset="0"/>
                </a:rPr>
                <a:t>	-  </a:t>
              </a:r>
              <a:r>
                <a:rPr lang="en-US" sz="2400" dirty="0" err="1">
                  <a:solidFill>
                    <a:srgbClr val="000000"/>
                  </a:solidFill>
                  <a:latin typeface="Poppins Light" charset="0"/>
                  <a:cs typeface="Poppins Light" charset="0"/>
                </a:rPr>
                <a:t>Schwerpunkt</a:t>
              </a:r>
              <a:r>
                <a:rPr lang="en-US" sz="2400" dirty="0">
                  <a:solidFill>
                    <a:srgbClr val="000000"/>
                  </a:solidFill>
                  <a:latin typeface="Poppins Light" charset="0"/>
                  <a:cs typeface="Poppins Light" charset="0"/>
                </a:rPr>
                <a:t> (12 SWS)</a:t>
              </a:r>
            </a:p>
            <a:p>
              <a:pPr>
                <a:lnSpc>
                  <a:spcPts val="6370"/>
                </a:lnSpc>
                <a:buFont typeface="Arial" pitchFamily="34" charset="0"/>
                <a:buChar char="•"/>
              </a:pPr>
              <a:r>
                <a:rPr lang="en-US" sz="2400" dirty="0">
                  <a:solidFill>
                    <a:srgbClr val="000000"/>
                  </a:solidFill>
                  <a:latin typeface="Poppins Light" charset="0"/>
                  <a:cs typeface="Poppins Light" charset="0"/>
                </a:rPr>
                <a:t> </a:t>
              </a:r>
              <a:r>
                <a:rPr lang="en-US" sz="2400" dirty="0" err="1">
                  <a:solidFill>
                    <a:srgbClr val="000000"/>
                  </a:solidFill>
                  <a:latin typeface="Poppins Light" charset="0"/>
                  <a:cs typeface="Poppins Light" charset="0"/>
                </a:rPr>
                <a:t>universitäre</a:t>
              </a:r>
              <a:r>
                <a:rPr lang="en-US" sz="2400" dirty="0">
                  <a:solidFill>
                    <a:srgbClr val="000000"/>
                  </a:solidFill>
                  <a:latin typeface="Poppins Light" charset="0"/>
                  <a:cs typeface="Poppins Light" charset="0"/>
                </a:rPr>
                <a:t> </a:t>
              </a:r>
              <a:r>
                <a:rPr lang="en-US" sz="2400" dirty="0" err="1">
                  <a:solidFill>
                    <a:srgbClr val="000000"/>
                  </a:solidFill>
                  <a:latin typeface="Poppins Light" charset="0"/>
                  <a:cs typeface="Poppins Light" charset="0"/>
                </a:rPr>
                <a:t>Weiterbildung</a:t>
              </a:r>
              <a:r>
                <a:rPr lang="en-US" sz="2400" dirty="0">
                  <a:solidFill>
                    <a:srgbClr val="000000"/>
                  </a:solidFill>
                  <a:latin typeface="Poppins Light" charset="0"/>
                  <a:cs typeface="Poppins Light" charset="0"/>
                </a:rPr>
                <a:t>/</a:t>
              </a:r>
              <a:r>
                <a:rPr lang="en-US" sz="2400" dirty="0" err="1">
                  <a:solidFill>
                    <a:srgbClr val="000000"/>
                  </a:solidFill>
                  <a:latin typeface="Poppins Light" charset="0"/>
                  <a:cs typeface="Poppins Light" charset="0"/>
                </a:rPr>
                <a:t>Lehrgang</a:t>
              </a:r>
              <a:endParaRPr lang="en-US" sz="2400" dirty="0">
                <a:solidFill>
                  <a:srgbClr val="000000"/>
                </a:solidFill>
                <a:latin typeface="Poppins Light" charset="0"/>
                <a:cs typeface="Poppins Light" charset="0"/>
              </a:endParaRPr>
            </a:p>
            <a:p>
              <a:pPr algn="ctr">
                <a:lnSpc>
                  <a:spcPts val="6370"/>
                </a:lnSpc>
              </a:pPr>
              <a:endParaRPr lang="en-US" sz="4550" dirty="0">
                <a:solidFill>
                  <a:srgbClr val="000000"/>
                </a:solidFill>
                <a:latin typeface="Poppins Medium"/>
              </a:endParaRPr>
            </a:p>
            <a:p>
              <a:pPr>
                <a:lnSpc>
                  <a:spcPts val="6370"/>
                </a:lnSpc>
              </a:pPr>
              <a:endParaRPr lang="en-US" sz="4550" dirty="0">
                <a:solidFill>
                  <a:srgbClr val="000000"/>
                </a:solidFill>
                <a:latin typeface="Poppins Medium"/>
              </a:endParaRPr>
            </a:p>
          </p:txBody>
        </p:sp>
      </p:grpSp>
      <p:sp>
        <p:nvSpPr>
          <p:cNvPr id="10" name="Textfeld 9"/>
          <p:cNvSpPr txBox="1"/>
          <p:nvPr/>
        </p:nvSpPr>
        <p:spPr>
          <a:xfrm>
            <a:off x="785754" y="1928790"/>
            <a:ext cx="7786678" cy="2123658"/>
          </a:xfrm>
          <a:prstGeom prst="rect">
            <a:avLst/>
          </a:prstGeom>
          <a:noFill/>
        </p:spPr>
        <p:txBody>
          <a:bodyPr wrap="square" rtlCol="0">
            <a:spAutoFit/>
          </a:bodyPr>
          <a:lstStyle/>
          <a:p>
            <a:pPr algn="ctr"/>
            <a:r>
              <a:rPr lang="en-US" sz="4400" dirty="0">
                <a:solidFill>
                  <a:srgbClr val="000000"/>
                </a:solidFill>
                <a:latin typeface="Poppins Medium" charset="0"/>
                <a:cs typeface="Poppins Medium" charset="0"/>
              </a:rPr>
              <a:t>Possible implementation in the future</a:t>
            </a:r>
          </a:p>
          <a:p>
            <a:endParaRPr lang="de-DE" sz="4400" dirty="0">
              <a:latin typeface="Poppins Medium" charset="0"/>
              <a:cs typeface="Poppins Medium"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32E42FC99C27244AC7BB714409CAE58" ma:contentTypeVersion="17" ma:contentTypeDescription="Ein neues Dokument erstellen." ma:contentTypeScope="" ma:versionID="26fb58426729733b141963d424853cef">
  <xsd:schema xmlns:xsd="http://www.w3.org/2001/XMLSchema" xmlns:xs="http://www.w3.org/2001/XMLSchema" xmlns:p="http://schemas.microsoft.com/office/2006/metadata/properties" xmlns:ns2="7b49ceea-9494-4953-8960-91305cfeacbc" xmlns:ns3="e6824ee0-8a7e-414c-94f3-577f84f279e1" targetNamespace="http://schemas.microsoft.com/office/2006/metadata/properties" ma:root="true" ma:fieldsID="3da49725b469254827f424a791d011ce" ns2:_="" ns3:_="">
    <xsd:import namespace="7b49ceea-9494-4953-8960-91305cfeacbc"/>
    <xsd:import namespace="e6824ee0-8a7e-414c-94f3-577f84f279e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9ceea-9494-4953-8960-91305cfea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824ee0-8a7e-414c-94f3-577f84f279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71706e-a9c8-4eb3-b26b-ba2ebec7239a}" ma:internalName="TaxCatchAll" ma:showField="CatchAllData" ma:web="e6824ee0-8a7e-414c-94f3-577f84f279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49ceea-9494-4953-8960-91305cfeacbc">
      <Terms xmlns="http://schemas.microsoft.com/office/infopath/2007/PartnerControls"/>
    </lcf76f155ced4ddcb4097134ff3c332f>
    <TaxCatchAll xmlns="e6824ee0-8a7e-414c-94f3-577f84f279e1" xsi:nil="true"/>
  </documentManagement>
</p:properties>
</file>

<file path=customXml/itemProps1.xml><?xml version="1.0" encoding="utf-8"?>
<ds:datastoreItem xmlns:ds="http://schemas.openxmlformats.org/officeDocument/2006/customXml" ds:itemID="{BE342D40-2F66-4171-96B0-C4C3B9C26B59}"/>
</file>

<file path=customXml/itemProps2.xml><?xml version="1.0" encoding="utf-8"?>
<ds:datastoreItem xmlns:ds="http://schemas.openxmlformats.org/officeDocument/2006/customXml" ds:itemID="{354DD061-C328-4C9A-AEE8-558894C36E29}"/>
</file>

<file path=customXml/itemProps3.xml><?xml version="1.0" encoding="utf-8"?>
<ds:datastoreItem xmlns:ds="http://schemas.openxmlformats.org/officeDocument/2006/customXml" ds:itemID="{8EA09A85-BCA3-449F-A52E-50BE7F8BC6D6}"/>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Benutzerdefiniert</PresentationFormat>
  <Paragraphs>176</Paragraphs>
  <Slides>10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10</vt:i4>
      </vt:variant>
    </vt:vector>
  </HeadingPairs>
  <TitlesOfParts>
    <vt:vector size="19" baseType="lpstr">
      <vt:lpstr>Arial</vt:lpstr>
      <vt:lpstr>Glacial Indifference</vt:lpstr>
      <vt:lpstr>Calibri</vt:lpstr>
      <vt:lpstr>Times New Roman</vt:lpstr>
      <vt:lpstr>Canva Sans Bold</vt:lpstr>
      <vt:lpstr>Canva Sans</vt:lpstr>
      <vt:lpstr>Poppins Light</vt:lpstr>
      <vt:lpstr>Poppins Medium</vt:lpstr>
      <vt:lpstr>Office Theme</vt:lpstr>
      <vt:lpstr>Folie 1</vt:lpstr>
      <vt:lpstr>Folie 2</vt:lpstr>
      <vt:lpstr>Folie 3</vt:lpstr>
      <vt:lpstr>Folie 4</vt:lpstr>
      <vt:lpstr>Folie 5</vt:lpstr>
      <vt:lpstr>Folie 6</vt:lpstr>
      <vt:lpstr>Folie 7</vt:lpstr>
      <vt:lpstr>Folie 8</vt:lpstr>
      <vt:lpstr>Folie 9</vt:lpstr>
      <vt:lpstr>Folie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Vielfalt im digitalen Zeitalter</dc:title>
  <dc:creator>Beate Hennenberg</dc:creator>
  <cp:lastModifiedBy>Denise Csida</cp:lastModifiedBy>
  <cp:revision>137</cp:revision>
  <dcterms:created xsi:type="dcterms:W3CDTF">2006-08-16T00:00:00Z</dcterms:created>
  <dcterms:modified xsi:type="dcterms:W3CDTF">2023-09-01T18:09:05Z</dcterms:modified>
  <dc:identifier>DAFk9favkMg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0x010100232E42FC99C27244AC7BB714409CAE58</vt:lpwstr>
  </property>
</Properties>
</file>